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26"/>
  </p:notesMasterIdLst>
  <p:handoutMasterIdLst>
    <p:handoutMasterId r:id="rId27"/>
  </p:handoutMasterIdLst>
  <p:sldIdLst>
    <p:sldId id="387" r:id="rId2"/>
    <p:sldId id="330" r:id="rId3"/>
    <p:sldId id="401" r:id="rId4"/>
    <p:sldId id="398" r:id="rId5"/>
    <p:sldId id="334" r:id="rId6"/>
    <p:sldId id="394" r:id="rId7"/>
    <p:sldId id="336" r:id="rId8"/>
    <p:sldId id="389" r:id="rId9"/>
    <p:sldId id="331" r:id="rId10"/>
    <p:sldId id="402" r:id="rId11"/>
    <p:sldId id="320" r:id="rId12"/>
    <p:sldId id="388" r:id="rId13"/>
    <p:sldId id="392" r:id="rId14"/>
    <p:sldId id="362" r:id="rId15"/>
    <p:sldId id="266" r:id="rId16"/>
    <p:sldId id="345" r:id="rId17"/>
    <p:sldId id="393" r:id="rId18"/>
    <p:sldId id="404" r:id="rId19"/>
    <p:sldId id="405" r:id="rId20"/>
    <p:sldId id="366" r:id="rId21"/>
    <p:sldId id="318" r:id="rId22"/>
    <p:sldId id="269" r:id="rId23"/>
    <p:sldId id="403" r:id="rId24"/>
    <p:sldId id="395"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80A3EA"/>
    <a:srgbClr val="33CC33"/>
    <a:srgbClr val="FCDE04"/>
    <a:srgbClr val="8AC5E0"/>
    <a:srgbClr val="DA32BA"/>
  </p:clrMru>
  <p:extLst>
    <p:ext uri="{E76CE94A-603C-4142-B9EB-6D1370010A27}">
      <p14:discardImageEditData xmlns:p14="http://schemas.microsoft.com/office/powerpoint/2010/main" xmlns="" xmlns:p="http://schemas.openxmlformats.org/presentationml/2006/main" xmlns:r="http://schemas.openxmlformats.org/officeDocument/2006/relationships" xmlns:a="http://schemas.openxmlformats.org/drawingml/2006/main" val="0"/>
    </p:ext>
    <p:ext uri="{D31A062A-798A-4329-ABDD-BBA856620510}">
      <p14:defaultImageDpi xmlns:p14="http://schemas.microsoft.com/office/powerpoint/2010/main" xmlns="" xmlns:p="http://schemas.openxmlformats.org/presentationml/2006/main" xmlns:r="http://schemas.openxmlformats.org/officeDocument/2006/relationships" xmlns:a="http://schemas.openxmlformats.org/drawingml/2006/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370" autoAdjust="0"/>
    <p:restoredTop sz="72034" autoAdjust="0"/>
  </p:normalViewPr>
  <p:slideViewPr>
    <p:cSldViewPr>
      <p:cViewPr varScale="1">
        <p:scale>
          <a:sx n="69" d="100"/>
          <a:sy n="69" d="100"/>
        </p:scale>
        <p:origin x="-1488"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B18E43A-9B27-42F3-B4C6-12F817DCF0CB}" type="datetimeFigureOut">
              <a:rPr lang="en-US" smtClean="0"/>
              <a:pPr/>
              <a:t>10/17/12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EBB62BC-C79F-417F-B117-10C65D53BF57}" type="slidenum">
              <a:rPr lang="en-US" smtClean="0"/>
              <a:pPr/>
              <a:t>‹#›</a:t>
            </a:fld>
            <a:endParaRPr lang="en-US"/>
          </a:p>
        </p:txBody>
      </p:sp>
    </p:spTree>
    <p:extLst>
      <p:ext uri="{BB962C8B-B14F-4D97-AF65-F5344CB8AC3E}">
        <p14:creationId xmlns:p14="http://schemas.microsoft.com/office/powerpoint/2010/main" xmlns="" xmlns:p="http://schemas.openxmlformats.org/presentationml/2006/main" xmlns:r="http://schemas.openxmlformats.org/officeDocument/2006/relationships" xmlns:a="http://schemas.openxmlformats.org/drawingml/2006/main" val="33722824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7C25AE93-B941-46D7-BCF4-9A41FD6DDAD5}" type="datetime1">
              <a:rPr lang="en-US"/>
              <a:pPr/>
              <a:t>10/17/12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3A261A62-DD3F-4DF1-A3BA-6778B75AB3FF}" type="slidenum">
              <a:rPr lang="en-US"/>
              <a:pPr/>
              <a:t>‹#›</a:t>
            </a:fld>
            <a:endParaRPr lang="en-US"/>
          </a:p>
        </p:txBody>
      </p:sp>
    </p:spTree>
    <p:extLst>
      <p:ext uri="{BB962C8B-B14F-4D97-AF65-F5344CB8AC3E}">
        <p14:creationId xmlns:p14="http://schemas.microsoft.com/office/powerpoint/2010/main" xmlns="" xmlns:p="http://schemas.openxmlformats.org/presentationml/2006/main" xmlns:r="http://schemas.openxmlformats.org/officeDocument/2006/relationships" xmlns:a="http://schemas.openxmlformats.org/drawingml/2006/main" val="2347444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pPr eaLnBrk="1" hangingPunct="1"/>
            <a:endParaRPr lang="en-US" dirty="0" smtClean="0"/>
          </a:p>
        </p:txBody>
      </p:sp>
      <p:sp>
        <p:nvSpPr>
          <p:cNvPr id="19460" name="Slide Number Placeholder 3"/>
          <p:cNvSpPr>
            <a:spLocks noGrp="1"/>
          </p:cNvSpPr>
          <p:nvPr>
            <p:ph type="sldNum" sz="quarter" idx="5"/>
          </p:nvPr>
        </p:nvSpPr>
        <p:spPr bwMode="auto">
          <a:noFill/>
          <a:ln>
            <a:miter lim="800000"/>
            <a:headEnd/>
            <a:tailEnd/>
          </a:ln>
        </p:spPr>
        <p:txBody>
          <a:bodyPr/>
          <a:lstStyle/>
          <a:p>
            <a:fld id="{FC1C8EC6-0D2A-4DBA-ADBE-7F33B0B3353A}"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Understand</a:t>
            </a:r>
          </a:p>
          <a:p>
            <a:r>
              <a:rPr lang="en-US" dirty="0" smtClean="0"/>
              <a:t>Expressed problems and priorities of interest groups</a:t>
            </a:r>
          </a:p>
          <a:p>
            <a:r>
              <a:rPr lang="en-US" dirty="0" smtClean="0"/>
              <a:t>Timelines and deadlines</a:t>
            </a:r>
          </a:p>
          <a:p>
            <a:r>
              <a:rPr lang="en-US" dirty="0" smtClean="0"/>
              <a:t>Power relations underlying decision-making</a:t>
            </a:r>
          </a:p>
          <a:p>
            <a:r>
              <a:rPr lang="en-US" dirty="0" smtClean="0"/>
              <a:t>Historical, political, ethnic,  economic contexts at different scales</a:t>
            </a:r>
          </a:p>
          <a:p>
            <a:r>
              <a:rPr lang="en-US" dirty="0" smtClean="0"/>
              <a:t>Needs of vulnerable groups </a:t>
            </a:r>
          </a:p>
          <a:p>
            <a:endParaRPr lang="en-US" dirty="0" smtClean="0"/>
          </a:p>
          <a:p>
            <a:r>
              <a:rPr lang="en-US" dirty="0" smtClean="0"/>
              <a:t>Be personally engaged and physically </a:t>
            </a:r>
          </a:p>
          <a:p>
            <a:r>
              <a:rPr lang="en-US" dirty="0" smtClean="0"/>
              <a:t>present in the community</a:t>
            </a:r>
          </a:p>
          <a:p>
            <a:endParaRPr lang="en-US" dirty="0"/>
          </a:p>
        </p:txBody>
      </p:sp>
      <p:sp>
        <p:nvSpPr>
          <p:cNvPr id="4" name="Slide Number Placeholder 3"/>
          <p:cNvSpPr>
            <a:spLocks noGrp="1"/>
          </p:cNvSpPr>
          <p:nvPr>
            <p:ph type="sldNum" sz="quarter" idx="10"/>
          </p:nvPr>
        </p:nvSpPr>
        <p:spPr/>
        <p:txBody>
          <a:bodyPr/>
          <a:lstStyle/>
          <a:p>
            <a:fld id="{3A261A62-DD3F-4DF1-A3BA-6778B75AB3FF}"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Ownership of data, intellectual property rights</a:t>
            </a:r>
          </a:p>
          <a:p>
            <a:r>
              <a:rPr lang="en-US" dirty="0" smtClean="0"/>
              <a:t>Does the community have the data?	</a:t>
            </a:r>
          </a:p>
          <a:p>
            <a:r>
              <a:rPr lang="en-US" dirty="0" smtClean="0"/>
              <a:t>Have the capacity to </a:t>
            </a:r>
            <a:r>
              <a:rPr lang="en-US" dirty="0" err="1" smtClean="0"/>
              <a:t>analyse</a:t>
            </a:r>
            <a:r>
              <a:rPr lang="en-US" dirty="0" smtClean="0"/>
              <a:t> the data?</a:t>
            </a:r>
          </a:p>
          <a:p>
            <a:r>
              <a:rPr lang="en-US" dirty="0" smtClean="0"/>
              <a:t>Have a copy of any publications?</a:t>
            </a:r>
          </a:p>
          <a:p>
            <a:r>
              <a:rPr lang="en-US" dirty="0" smtClean="0"/>
              <a:t>Need an agreement about data ownership?</a:t>
            </a:r>
          </a:p>
          <a:p>
            <a:r>
              <a:rPr lang="en-US" dirty="0" smtClean="0"/>
              <a:t>Confidentiality </a:t>
            </a:r>
          </a:p>
          <a:p>
            <a:r>
              <a:rPr lang="en-US" dirty="0" smtClean="0"/>
              <a:t>If needed, decide whether formal or informal agreement is needed </a:t>
            </a:r>
          </a:p>
          <a:p>
            <a:r>
              <a:rPr lang="en-US" dirty="0" smtClean="0"/>
              <a:t>Make arrangements with individuals or community?</a:t>
            </a:r>
          </a:p>
          <a:p>
            <a:endParaRPr lang="en-US" dirty="0" smtClean="0"/>
          </a:p>
          <a:p>
            <a:r>
              <a:rPr lang="en-US" dirty="0" smtClean="0"/>
              <a:t>Ethics:</a:t>
            </a:r>
          </a:p>
          <a:p>
            <a:r>
              <a:rPr lang="en-US" dirty="0" smtClean="0"/>
              <a:t>Free, prior and informed consent of community</a:t>
            </a:r>
          </a:p>
          <a:p>
            <a:r>
              <a:rPr lang="en-US" dirty="0" smtClean="0"/>
              <a:t>Benefits to the community should outweigh costs</a:t>
            </a:r>
          </a:p>
          <a:p>
            <a:r>
              <a:rPr lang="en-US" dirty="0" smtClean="0"/>
              <a:t>Acknowledge risks and seek to minimize</a:t>
            </a:r>
          </a:p>
          <a:p>
            <a:r>
              <a:rPr lang="en-US" dirty="0" smtClean="0"/>
              <a:t>Research based on trust: no space for deception</a:t>
            </a:r>
          </a:p>
          <a:p>
            <a:r>
              <a:rPr lang="en-US" dirty="0" smtClean="0"/>
              <a:t>Disadvantaged groups should not have to divulge interests or information</a:t>
            </a:r>
          </a:p>
          <a:p>
            <a:r>
              <a:rPr lang="en-US" dirty="0" smtClean="0"/>
              <a:t>Compensate people for their time, food, effort (not necessarily using money)</a:t>
            </a:r>
          </a:p>
          <a:p>
            <a:r>
              <a:rPr lang="en-US" dirty="0" smtClean="0"/>
              <a:t>Be alert to research fatigue</a:t>
            </a:r>
          </a:p>
          <a:p>
            <a:r>
              <a:rPr lang="en-US" dirty="0" smtClean="0"/>
              <a:t>Use your judgment for given context.</a:t>
            </a:r>
          </a:p>
          <a:p>
            <a:endParaRPr lang="en-US" dirty="0" smtClean="0"/>
          </a:p>
          <a:p>
            <a:r>
              <a:rPr lang="en-US" dirty="0" err="1" smtClean="0"/>
              <a:t>Generalizability</a:t>
            </a:r>
            <a:r>
              <a:rPr lang="en-US" dirty="0" smtClean="0"/>
              <a:t>:</a:t>
            </a:r>
          </a:p>
          <a:p>
            <a:r>
              <a:rPr lang="en-US" dirty="0" smtClean="0"/>
              <a:t>Capture heterogeneity of larger population with diversity of sites</a:t>
            </a:r>
          </a:p>
          <a:p>
            <a:r>
              <a:rPr lang="en-US" dirty="0" smtClean="0"/>
              <a:t>Choose sites representative of larger population</a:t>
            </a:r>
          </a:p>
          <a:p>
            <a:r>
              <a:rPr lang="en-US" dirty="0" smtClean="0"/>
              <a:t>Use comparable procedures and analytical framework among sites</a:t>
            </a:r>
          </a:p>
          <a:p>
            <a:endParaRPr lang="en-US" dirty="0"/>
          </a:p>
        </p:txBody>
      </p:sp>
      <p:sp>
        <p:nvSpPr>
          <p:cNvPr id="4" name="Slide Number Placeholder 3"/>
          <p:cNvSpPr>
            <a:spLocks noGrp="1"/>
          </p:cNvSpPr>
          <p:nvPr>
            <p:ph type="sldNum" sz="quarter" idx="10"/>
          </p:nvPr>
        </p:nvSpPr>
        <p:spPr/>
        <p:txBody>
          <a:bodyPr/>
          <a:lstStyle/>
          <a:p>
            <a:fld id="{3A261A62-DD3F-4DF1-A3BA-6778B75AB3FF}"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9901416-1764-4A8F-B2F7-3BCD4682B412}"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93188" name="Slide Number Placeholder 3"/>
          <p:cNvSpPr>
            <a:spLocks noGrp="1"/>
          </p:cNvSpPr>
          <p:nvPr>
            <p:ph type="sldNum" sz="quarter" idx="5"/>
          </p:nvPr>
        </p:nvSpPr>
        <p:spPr bwMode="auto">
          <a:noFill/>
          <a:ln>
            <a:miter lim="800000"/>
            <a:headEnd/>
            <a:tailEnd/>
          </a:ln>
        </p:spPr>
        <p:txBody>
          <a:bodyPr/>
          <a:lstStyle/>
          <a:p>
            <a:fld id="{98DFDACF-DF4A-4E47-BB1B-2E6B36161996}" type="slidenum">
              <a:rPr lang="en-US"/>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Slide Image Placeholder 1"/>
          <p:cNvSpPr>
            <a:spLocks noGrp="1" noRot="1" noChangeAspec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pPr>
              <a:spcBef>
                <a:spcPct val="0"/>
              </a:spcBef>
            </a:pPr>
            <a:r>
              <a:rPr lang="en-US" dirty="0" smtClean="0"/>
              <a:t>Identify with the community what you want to change or monitor</a:t>
            </a:r>
          </a:p>
          <a:p>
            <a:pPr>
              <a:spcBef>
                <a:spcPct val="0"/>
              </a:spcBef>
            </a:pPr>
            <a:r>
              <a:rPr lang="en-US" dirty="0" smtClean="0"/>
              <a:t>Use indicators for processes and outcomes </a:t>
            </a:r>
          </a:p>
          <a:p>
            <a:pPr>
              <a:spcBef>
                <a:spcPct val="0"/>
              </a:spcBef>
            </a:pPr>
            <a:r>
              <a:rPr lang="en-US" dirty="0" smtClean="0"/>
              <a:t>Indicators should be relevant, measurable, time-limited, specific and practical</a:t>
            </a:r>
          </a:p>
          <a:p>
            <a:pPr>
              <a:spcBef>
                <a:spcPct val="0"/>
              </a:spcBef>
            </a:pPr>
            <a:endParaRPr lang="en-US" dirty="0" smtClean="0"/>
          </a:p>
          <a:p>
            <a:pPr>
              <a:spcBef>
                <a:spcPct val="0"/>
              </a:spcBef>
            </a:pPr>
            <a:r>
              <a:rPr lang="en-US" dirty="0" smtClean="0"/>
              <a:t>Reflect on your </a:t>
            </a:r>
            <a:r>
              <a:rPr lang="en-US" dirty="0" err="1" smtClean="0"/>
              <a:t>workplan</a:t>
            </a:r>
            <a:r>
              <a:rPr lang="en-US" dirty="0" smtClean="0"/>
              <a:t>, causal map and objectives</a:t>
            </a:r>
          </a:p>
          <a:p>
            <a:pPr>
              <a:spcBef>
                <a:spcPct val="0"/>
              </a:spcBef>
            </a:pPr>
            <a:r>
              <a:rPr lang="en-US" dirty="0" smtClean="0"/>
              <a:t>Include community members on core team!</a:t>
            </a:r>
          </a:p>
          <a:p>
            <a:pPr>
              <a:spcBef>
                <a:spcPct val="0"/>
              </a:spcBef>
            </a:pPr>
            <a:r>
              <a:rPr lang="en-US" dirty="0" smtClean="0"/>
              <a:t>Vary the technique (focus group, individual reports, different questions, invited partner, different person facilitates, formal v. informal)</a:t>
            </a:r>
          </a:p>
          <a:p>
            <a:pPr>
              <a:spcBef>
                <a:spcPct val="0"/>
              </a:spcBef>
            </a:pPr>
            <a:r>
              <a:rPr lang="en-US" dirty="0" smtClean="0"/>
              <a:t>Do formal learning at least once a year, but not  more than once every 3-6 months (fatigue).</a:t>
            </a:r>
          </a:p>
          <a:p>
            <a:pPr>
              <a:spcBef>
                <a:spcPct val="0"/>
              </a:spcBef>
            </a:pPr>
            <a:endParaRPr lang="en-US" dirty="0" smtClean="0"/>
          </a:p>
        </p:txBody>
      </p:sp>
      <p:sp>
        <p:nvSpPr>
          <p:cNvPr id="41988" name="Slide Number Placeholder 3"/>
          <p:cNvSpPr>
            <a:spLocks noGrp="1"/>
          </p:cNvSpPr>
          <p:nvPr>
            <p:ph type="sldNum" sz="quarter" idx="5"/>
          </p:nvPr>
        </p:nvSpPr>
        <p:spPr bwMode="auto">
          <a:noFill/>
          <a:ln>
            <a:miter lim="800000"/>
            <a:headEnd/>
            <a:tailEnd/>
          </a:ln>
        </p:spPr>
        <p:txBody>
          <a:bodyPr/>
          <a:lstStyle/>
          <a:p>
            <a:fld id="{175BE485-B98A-4A23-963D-80391D19FDF6}" type="slidenum">
              <a:rPr lang="en-US"/>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dirty="0" smtClean="0">
                <a:latin typeface="Verdana" pitchFamily="34" charset="0"/>
              </a:rPr>
              <a:t>Bridging the High Street Divide: </a:t>
            </a:r>
            <a:br>
              <a:rPr lang="en-US" sz="1200" i="1" dirty="0" smtClean="0">
                <a:latin typeface="Verdana" pitchFamily="34" charset="0"/>
              </a:rPr>
            </a:br>
            <a:r>
              <a:rPr lang="en-US" sz="1200" i="1" dirty="0" smtClean="0">
                <a:latin typeface="Verdana" pitchFamily="34" charset="0"/>
              </a:rPr>
              <a:t>Community Power and the Pursuit of Democratic Partnerships </a:t>
            </a:r>
            <a:br>
              <a:rPr lang="en-US" sz="1200" i="1" dirty="0" smtClean="0">
                <a:latin typeface="Verdana" pitchFamily="34" charset="0"/>
              </a:rPr>
            </a:br>
            <a:r>
              <a:rPr lang="en-US" sz="1200" i="1" dirty="0" smtClean="0">
                <a:latin typeface="Verdana" pitchFamily="34" charset="0"/>
              </a:rPr>
              <a:t>Between Ohio State University and </a:t>
            </a:r>
            <a:r>
              <a:rPr lang="en-US" sz="1200" i="1" dirty="0" err="1" smtClean="0">
                <a:latin typeface="Verdana" pitchFamily="34" charset="0"/>
              </a:rPr>
              <a:t>Weinland</a:t>
            </a:r>
            <a:r>
              <a:rPr lang="en-US" sz="1200" i="1" dirty="0" smtClean="0">
                <a:latin typeface="Verdana" pitchFamily="34" charset="0"/>
              </a:rPr>
              <a:t> Park</a:t>
            </a:r>
            <a:br>
              <a:rPr lang="en-US" sz="1200" i="1" dirty="0" smtClean="0">
                <a:latin typeface="Verdana" pitchFamily="34" charset="0"/>
              </a:rPr>
            </a:br>
            <a:r>
              <a:rPr lang="en-US" sz="1200" i="1" dirty="0" smtClean="0">
                <a:latin typeface="Verdana" pitchFamily="34" charset="0"/>
              </a:rPr>
              <a:t>Byron P. White, 2008</a:t>
            </a:r>
            <a:endParaRPr lang="en-US" dirty="0"/>
          </a:p>
        </p:txBody>
      </p:sp>
      <p:sp>
        <p:nvSpPr>
          <p:cNvPr id="4" name="Slide Number Placeholder 3"/>
          <p:cNvSpPr>
            <a:spLocks noGrp="1"/>
          </p:cNvSpPr>
          <p:nvPr>
            <p:ph type="sldNum" sz="quarter" idx="10"/>
          </p:nvPr>
        </p:nvSpPr>
        <p:spPr/>
        <p:txBody>
          <a:bodyPr/>
          <a:lstStyle/>
          <a:p>
            <a:fld id="{3A261A62-DD3F-4DF1-A3BA-6778B75AB3FF}"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pPr eaLnBrk="1" hangingPunct="1"/>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DA1A5E37-C1FC-4822-8E1F-ECA22EF085D7}" type="slidenum">
              <a:rPr lang="en-US"/>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95236" name="Slide Number Placeholder 3"/>
          <p:cNvSpPr>
            <a:spLocks noGrp="1"/>
          </p:cNvSpPr>
          <p:nvPr>
            <p:ph type="sldNum" sz="quarter" idx="5"/>
          </p:nvPr>
        </p:nvSpPr>
        <p:spPr bwMode="auto">
          <a:noFill/>
          <a:ln>
            <a:miter lim="800000"/>
            <a:headEnd/>
            <a:tailEnd/>
          </a:ln>
        </p:spPr>
        <p:txBody>
          <a:bodyPr/>
          <a:lstStyle/>
          <a:p>
            <a:fld id="{2B427224-16E9-4B7F-819D-C151872F5514}" type="slidenum">
              <a:rPr lang="en-US"/>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pPr eaLnBrk="1" hangingPunct="1">
              <a:spcBef>
                <a:spcPct val="0"/>
              </a:spcBef>
            </a:pPr>
            <a:r>
              <a:rPr lang="en-US" dirty="0" smtClean="0"/>
              <a:t>Source?</a:t>
            </a:r>
          </a:p>
        </p:txBody>
      </p:sp>
      <p:sp>
        <p:nvSpPr>
          <p:cNvPr id="25604" name="Slide Number Placeholder 3"/>
          <p:cNvSpPr>
            <a:spLocks noGrp="1"/>
          </p:cNvSpPr>
          <p:nvPr>
            <p:ph type="sldNum" sz="quarter" idx="5"/>
          </p:nvPr>
        </p:nvSpPr>
        <p:spPr bwMode="auto">
          <a:noFill/>
          <a:ln>
            <a:miter lim="800000"/>
            <a:headEnd/>
            <a:tailEnd/>
          </a:ln>
        </p:spPr>
        <p:txBody>
          <a:bodyPr/>
          <a:lstStyle/>
          <a:p>
            <a:fld id="{FBAE8871-CA48-4CAB-B611-06E92578F306}" type="slidenum">
              <a:rPr lang="en-US"/>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pPr eaLnBrk="1" hangingPunct="1"/>
            <a:r>
              <a:rPr lang="en-US" dirty="0" smtClean="0"/>
              <a:t>CPAR as an approach, not a</a:t>
            </a:r>
            <a:r>
              <a:rPr lang="en-US" baseline="0" dirty="0" smtClean="0"/>
              <a:t> method</a:t>
            </a:r>
            <a:endParaRPr lang="en-US" dirty="0" smtClean="0"/>
          </a:p>
        </p:txBody>
      </p:sp>
      <p:sp>
        <p:nvSpPr>
          <p:cNvPr id="19460" name="Slide Number Placeholder 3"/>
          <p:cNvSpPr>
            <a:spLocks noGrp="1"/>
          </p:cNvSpPr>
          <p:nvPr>
            <p:ph type="sldNum" sz="quarter" idx="5"/>
          </p:nvPr>
        </p:nvSpPr>
        <p:spPr bwMode="auto">
          <a:noFill/>
          <a:ln>
            <a:miter lim="800000"/>
            <a:headEnd/>
            <a:tailEnd/>
          </a:ln>
        </p:spPr>
        <p:txBody>
          <a:bodyPr/>
          <a:lstStyle/>
          <a:p>
            <a:fld id="{FC1C8EC6-0D2A-4DBA-ADBE-7F33B0B3353A}"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Research- to investigate systematically</a:t>
            </a:r>
            <a:endParaRPr lang="en-US" dirty="0"/>
          </a:p>
        </p:txBody>
      </p:sp>
      <p:sp>
        <p:nvSpPr>
          <p:cNvPr id="4" name="Slide Number Placeholder 3"/>
          <p:cNvSpPr>
            <a:spLocks noGrp="1"/>
          </p:cNvSpPr>
          <p:nvPr>
            <p:ph type="sldNum" sz="quarter" idx="10"/>
          </p:nvPr>
        </p:nvSpPr>
        <p:spPr/>
        <p:txBody>
          <a:bodyPr/>
          <a:lstStyle/>
          <a:p>
            <a:fld id="{3A261A62-DD3F-4DF1-A3BA-6778B75AB3F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pPr eaLnBrk="1" hangingPunct="1"/>
            <a:r>
              <a:rPr lang="en-US" dirty="0" smtClean="0"/>
              <a:t>Research</a:t>
            </a:r>
            <a:r>
              <a:rPr lang="en-US" baseline="0" dirty="0" smtClean="0"/>
              <a:t> occurs throughout the cycle</a:t>
            </a:r>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BC0DFBD9-EFC7-4278-B552-10F9276729D9}"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pPr eaLnBrk="1" hangingPunct="1"/>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A00DBF45-96C6-4F25-BF33-978C718D54D9}" type="slidenum">
              <a:rPr lang="en-US"/>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pPr eaLnBrk="1" hangingPunct="1"/>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BC0DFBD9-EFC7-4278-B552-10F9276729D9}" type="slidenum">
              <a:rPr lang="en-US"/>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pPr eaLnBrk="1" hangingPunct="1"/>
            <a:r>
              <a:rPr lang="en-US" dirty="0" smtClean="0"/>
              <a:t>Check</a:t>
            </a:r>
            <a:r>
              <a:rPr lang="en-US" baseline="0" dirty="0" smtClean="0"/>
              <a:t> out session tomorrow on </a:t>
            </a:r>
            <a:r>
              <a:rPr lang="en-US" baseline="0" smtClean="0"/>
              <a:t>Project Management</a:t>
            </a:r>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13995A4F-FA48-4BEB-814E-9898A8FC96F0}" type="slidenum">
              <a:rPr lang="en-US"/>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dirty="0" smtClean="0">
                <a:latin typeface="Verdana" pitchFamily="34" charset="0"/>
              </a:rPr>
              <a:t>Bridging the High Street Divide: </a:t>
            </a:r>
            <a:br>
              <a:rPr lang="en-US" sz="1200" i="1" dirty="0" smtClean="0">
                <a:latin typeface="Verdana" pitchFamily="34" charset="0"/>
              </a:rPr>
            </a:br>
            <a:r>
              <a:rPr lang="en-US" sz="1200" i="1" dirty="0" smtClean="0">
                <a:latin typeface="Verdana" pitchFamily="34" charset="0"/>
              </a:rPr>
              <a:t>Community Power and the Pursuit of Democratic Partnerships </a:t>
            </a:r>
            <a:br>
              <a:rPr lang="en-US" sz="1200" i="1" dirty="0" smtClean="0">
                <a:latin typeface="Verdana" pitchFamily="34" charset="0"/>
              </a:rPr>
            </a:br>
            <a:r>
              <a:rPr lang="en-US" sz="1200" i="1" dirty="0" smtClean="0">
                <a:latin typeface="Verdana" pitchFamily="34" charset="0"/>
              </a:rPr>
              <a:t>Between Ohio State University and </a:t>
            </a:r>
            <a:r>
              <a:rPr lang="en-US" sz="1200" i="1" dirty="0" err="1" smtClean="0">
                <a:latin typeface="Verdana" pitchFamily="34" charset="0"/>
              </a:rPr>
              <a:t>Weinland</a:t>
            </a:r>
            <a:r>
              <a:rPr lang="en-US" sz="1200" i="1" dirty="0" smtClean="0">
                <a:latin typeface="Verdana" pitchFamily="34" charset="0"/>
              </a:rPr>
              <a:t> Park</a:t>
            </a:r>
            <a:br>
              <a:rPr lang="en-US" sz="1200" i="1" dirty="0" smtClean="0">
                <a:latin typeface="Verdana" pitchFamily="34" charset="0"/>
              </a:rPr>
            </a:br>
            <a:r>
              <a:rPr lang="en-US" sz="1200" i="1" dirty="0" smtClean="0">
                <a:latin typeface="Verdana" pitchFamily="34" charset="0"/>
              </a:rPr>
              <a:t>Byron P. White, 2008</a:t>
            </a:r>
            <a:endParaRPr lang="en-US" dirty="0"/>
          </a:p>
        </p:txBody>
      </p:sp>
      <p:sp>
        <p:nvSpPr>
          <p:cNvPr id="4" name="Slide Number Placeholder 3"/>
          <p:cNvSpPr>
            <a:spLocks noGrp="1"/>
          </p:cNvSpPr>
          <p:nvPr>
            <p:ph type="sldNum" sz="quarter" idx="10"/>
          </p:nvPr>
        </p:nvSpPr>
        <p:spPr/>
        <p:txBody>
          <a:bodyPr/>
          <a:lstStyle/>
          <a:p>
            <a:fld id="{3A261A62-DD3F-4DF1-A3BA-6778B75AB3FF}"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noFill/>
          <a:ln>
            <a:miter lim="800000"/>
            <a:headEnd/>
            <a:tailEnd/>
          </a:ln>
        </p:spPr>
        <p:txBody>
          <a:bodyPr/>
          <a:lstStyle/>
          <a:p>
            <a:fld id="{13707CC9-B382-46F8-8AF2-ED058B6B9A44}" type="slidenum">
              <a:rPr lang="en-US"/>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p>
            <a:fld id="{0BEF62B3-1FCA-42CD-9E91-4E2FED4EAF87}" type="datetime1">
              <a:rPr lang="en-US" smtClean="0"/>
              <a:pPr/>
              <a:t>10/17/12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lstStyle>
          <a:p>
            <a:fld id="{C9114FDB-AFB7-4240-AE5F-125357AB1145}"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2704A4-D9C3-451E-A44B-D71B81029C74}" type="datetime1">
              <a:rPr lang="en-US" smtClean="0"/>
              <a:pPr/>
              <a:t>10/17/12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A62BC8-9373-4105-9967-5C03B92C9D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5BE672-4759-4848-B15B-7C73DCC0CF36}" type="datetime1">
              <a:rPr lang="en-US" smtClean="0"/>
              <a:pPr/>
              <a:t>10/17/12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5150FD-9A8C-4BB3-8010-3C0C2C9F799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30DFF4-27EE-4347-A638-360DB32003A3}" type="datetime1">
              <a:rPr lang="en-US" smtClean="0"/>
              <a:pPr/>
              <a:t>10/17/12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1207F6-D41C-4F39-AF8A-C589D77FB3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8A92930D-A25D-4B6B-90E9-15CF63D47E8F}" type="datetime1">
              <a:rPr lang="en-US" smtClean="0"/>
              <a:pPr/>
              <a:t>10/17/12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lstStyle>
          <a:p>
            <a:fld id="{F016AF39-7A05-4F6F-B9E8-3ABC0CAC74B6}"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E62D7A0-7711-4BA1-A446-B4260299E6E6}" type="datetime1">
              <a:rPr lang="en-US" smtClean="0"/>
              <a:pPr/>
              <a:t>10/17/12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40D129D8-DB23-4EE4-8636-CF4CA0940AAF}"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B23A2DF-0C98-43A5-B046-A1B0E8D9A9FD}" type="datetime1">
              <a:rPr lang="en-US" smtClean="0"/>
              <a:pPr/>
              <a:t>10/17/12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3F5268B1-84FF-4578-A26B-F80BD43BBA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73C78FA-9A99-4E17-9E9B-FF376244AA38}" type="datetime1">
              <a:rPr lang="en-US" smtClean="0"/>
              <a:pPr/>
              <a:t>10/17/12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58D922-81BB-45B1-A4D8-C5BF9C11CDE8}"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E684BC-33C8-4C82-B250-292D26305B6A}" type="datetime1">
              <a:rPr lang="en-US" smtClean="0"/>
              <a:pPr/>
              <a:t>10/17/12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E88148-5E44-4FD7-AFC1-9E207450D28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F047E45B-8B8A-4540-A39B-0E3ACF15E1E9}" type="datetime1">
              <a:rPr lang="en-US" smtClean="0"/>
              <a:pPr/>
              <a:t>10/17/12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lstStyle>
          <a:p>
            <a:fld id="{A19FDAAB-79E3-4E16-B667-B1E19C53E6B8}"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BF318C4A-58A2-489C-9E4E-1A0A244C73CB}" type="datetime1">
              <a:rPr lang="en-US" smtClean="0"/>
              <a:pPr/>
              <a:t>10/17/12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lstStyle>
          <a:p>
            <a:fld id="{7A694483-AD1F-4324-B924-D581B71B28DC}"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lstStyle>
          <a:p>
            <a:fld id="{9C6EA885-E561-4837-9F45-937E6658E9F3}" type="datetime1">
              <a:rPr lang="en-US" smtClean="0"/>
              <a:pPr/>
              <a:t>10/17/12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lstStyle>
          <a:p>
            <a:fld id="{125700BE-A9ED-42E9-A399-944DD6A664AA}"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92D050"/>
        </a:solidFill>
        <a:effectLst/>
      </p:bgPr>
    </p:bg>
    <p:spTree>
      <p:nvGrpSpPr>
        <p:cNvPr id="1" name=""/>
        <p:cNvGrpSpPr/>
        <p:nvPr/>
      </p:nvGrpSpPr>
      <p:grpSpPr>
        <a:xfrm>
          <a:off x="0" y="0"/>
          <a:ext cx="0" cy="0"/>
          <a:chOff x="0" y="0"/>
          <a:chExt cx="0" cy="0"/>
        </a:xfrm>
      </p:grpSpPr>
      <p:sp>
        <p:nvSpPr>
          <p:cNvPr id="18434" name="Title 1"/>
          <p:cNvSpPr>
            <a:spLocks noGrp="1"/>
          </p:cNvSpPr>
          <p:nvPr>
            <p:ph type="ctrTitle"/>
          </p:nvPr>
        </p:nvSpPr>
        <p:spPr/>
        <p:txBody>
          <a:bodyPr>
            <a:normAutofit fontScale="90000"/>
          </a:bodyPr>
          <a:lstStyle/>
          <a:p>
            <a:pPr algn="ctr" eaLnBrk="1" hangingPunct="1"/>
            <a:r>
              <a:rPr lang="en-US" b="1" dirty="0" smtClean="0"/>
              <a:t>Community-Based Participatory Research:</a:t>
            </a:r>
            <a:br>
              <a:rPr lang="en-US" b="1" dirty="0" smtClean="0"/>
            </a:br>
            <a:r>
              <a:rPr lang="en-US" sz="3100" b="1" dirty="0" smtClean="0"/>
              <a:t>Partnership for Change Initiative Training</a:t>
            </a:r>
          </a:p>
        </p:txBody>
      </p:sp>
      <p:sp>
        <p:nvSpPr>
          <p:cNvPr id="18435" name="Content Placeholder 2"/>
          <p:cNvSpPr>
            <a:spLocks noGrp="1"/>
          </p:cNvSpPr>
          <p:nvPr>
            <p:ph type="subTitle" idx="1"/>
          </p:nvPr>
        </p:nvSpPr>
        <p:spPr>
          <a:xfrm>
            <a:off x="2133600" y="3962400"/>
            <a:ext cx="6560234" cy="1752600"/>
          </a:xfrm>
        </p:spPr>
        <p:txBody>
          <a:bodyPr>
            <a:normAutofit fontScale="92500" lnSpcReduction="10000"/>
          </a:bodyPr>
          <a:lstStyle/>
          <a:p>
            <a:pPr eaLnBrk="1" hangingPunct="1"/>
            <a:r>
              <a:rPr lang="en-US" dirty="0" smtClean="0"/>
              <a:t>October 16</a:t>
            </a:r>
            <a:r>
              <a:rPr lang="en-US" baseline="30000" dirty="0" smtClean="0"/>
              <a:t>th</a:t>
            </a:r>
            <a:r>
              <a:rPr lang="en-US" dirty="0" smtClean="0"/>
              <a:t>, 2012</a:t>
            </a:r>
          </a:p>
          <a:p>
            <a:pPr eaLnBrk="1" hangingPunct="1">
              <a:buNone/>
            </a:pPr>
            <a:endParaRPr lang="en-US" dirty="0" smtClean="0"/>
          </a:p>
          <a:p>
            <a:pPr eaLnBrk="1" hangingPunct="1"/>
            <a:r>
              <a:rPr lang="en-US" dirty="0" smtClean="0"/>
              <a:t>Kate </a:t>
            </a:r>
            <a:r>
              <a:rPr lang="en-US" dirty="0" err="1" smtClean="0"/>
              <a:t>Westdijk</a:t>
            </a:r>
            <a:endParaRPr lang="en-US" dirty="0" smtClean="0"/>
          </a:p>
          <a:p>
            <a:pPr eaLnBrk="1" hangingPunct="1"/>
            <a:r>
              <a:rPr lang="en-US" dirty="0" err="1" smtClean="0"/>
              <a:t>Barri</a:t>
            </a:r>
            <a:r>
              <a:rPr lang="en-US" dirty="0" smtClean="0"/>
              <a:t> </a:t>
            </a:r>
            <a:r>
              <a:rPr lang="en-US" dirty="0" err="1" smtClean="0"/>
              <a:t>Tinkler</a:t>
            </a:r>
            <a:endParaRPr lang="en-US" dirty="0" smtClean="0"/>
          </a:p>
          <a:p>
            <a:pPr eaLnBrk="1" hangingPunct="1"/>
            <a:endParaRPr lang="en-US" b="1" dirty="0" smtClean="0"/>
          </a:p>
          <a:p>
            <a:pPr eaLnBrk="1" hangingPunct="1"/>
            <a:endParaRPr lang="en-US" dirty="0" smtClean="0"/>
          </a:p>
        </p:txBody>
      </p:sp>
      <p:pic>
        <p:nvPicPr>
          <p:cNvPr id="5" name="Picture 4" descr="logo.jpg"/>
          <p:cNvPicPr>
            <a:picLocks noChangeAspect="1"/>
          </p:cNvPicPr>
          <p:nvPr/>
        </p:nvPicPr>
        <p:blipFill>
          <a:blip r:embed="rId3" cstate="print"/>
          <a:stretch>
            <a:fillRect/>
          </a:stretch>
        </p:blipFill>
        <p:spPr>
          <a:xfrm>
            <a:off x="1219200" y="3276600"/>
            <a:ext cx="3048000" cy="28956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Define Indicators of Success… TOGETHER!</a:t>
            </a:r>
            <a:endParaRPr lang="en-US" dirty="0"/>
          </a:p>
        </p:txBody>
      </p:sp>
      <p:pic>
        <p:nvPicPr>
          <p:cNvPr id="143362" name="Picture 2"/>
          <p:cNvPicPr>
            <a:picLocks noGrp="1" noChangeAspect="1" noChangeArrowheads="1"/>
          </p:cNvPicPr>
          <p:nvPr>
            <p:ph idx="1"/>
          </p:nvPr>
        </p:nvPicPr>
        <p:blipFill>
          <a:blip r:embed="rId3" cstate="print"/>
          <a:stretch>
            <a:fillRect/>
          </a:stretch>
        </p:blipFill>
        <p:spPr bwMode="auto">
          <a:xfrm>
            <a:off x="1430118" y="1600200"/>
            <a:ext cx="6418482" cy="5029200"/>
          </a:xfrm>
          <a:prstGeom prst="rect">
            <a:avLst/>
          </a:prstGeom>
          <a:noFill/>
          <a:ln w="9525">
            <a:noFill/>
            <a:miter lim="800000"/>
            <a:headEnd/>
            <a:tailEnd/>
          </a:ln>
        </p:spPr>
      </p:pic>
    </p:spTree>
    <p:extLst>
      <p:ext uri="{BB962C8B-B14F-4D97-AF65-F5344CB8AC3E}">
        <p14:creationId xmlns:p14="http://schemas.microsoft.com/office/powerpoint/2010/main" xmlns="" xmlns:p="http://schemas.openxmlformats.org/presentationml/2006/main" xmlns:r="http://schemas.openxmlformats.org/officeDocument/2006/relationships" xmlns:a="http://schemas.openxmlformats.org/drawingml/2006/main" val="23057074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pPr algn="ctr" eaLnBrk="1" hangingPunct="1"/>
            <a:r>
              <a:rPr lang="en-US" sz="4000" dirty="0" smtClean="0"/>
              <a:t>Identify Community: Tool</a:t>
            </a:r>
            <a:br>
              <a:rPr lang="en-US" sz="4000" dirty="0" smtClean="0"/>
            </a:br>
            <a:r>
              <a:rPr lang="en-US" sz="3600" dirty="0"/>
              <a:t>D</a:t>
            </a:r>
            <a:r>
              <a:rPr lang="en-US" sz="3600" dirty="0" smtClean="0"/>
              <a:t>etermine “Key Informants/Influencers”</a:t>
            </a:r>
            <a:endParaRPr lang="en-US" sz="4000" dirty="0" smtClean="0"/>
          </a:p>
        </p:txBody>
      </p:sp>
      <p:graphicFrame>
        <p:nvGraphicFramePr>
          <p:cNvPr id="4" name="Content Placeholder 3"/>
          <p:cNvGraphicFramePr>
            <a:graphicFrameLocks noGrp="1"/>
          </p:cNvGraphicFramePr>
          <p:nvPr>
            <p:ph idx="1"/>
          </p:nvPr>
        </p:nvGraphicFramePr>
        <p:xfrm>
          <a:off x="457200" y="1447800"/>
          <a:ext cx="8382000" cy="4966335"/>
        </p:xfrm>
        <a:graphic>
          <a:graphicData uri="http://schemas.openxmlformats.org/drawingml/2006/table">
            <a:tbl>
              <a:tblPr/>
              <a:tblGrid>
                <a:gridCol w="1524000"/>
                <a:gridCol w="1270000"/>
                <a:gridCol w="1549400"/>
                <a:gridCol w="1244600"/>
                <a:gridCol w="1397000"/>
                <a:gridCol w="13970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charset="0"/>
                          <a:ea typeface="ＭＳ Ｐゴシック" charset="-128"/>
                        </a:rPr>
                        <a:t>         \ Criteria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FFFFFF"/>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charset="0"/>
                          <a:ea typeface="ＭＳ Ｐゴシック" charset="-128"/>
                        </a:rPr>
                        <a:t>Interest groups\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04A7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charset="0"/>
                          <a:ea typeface="ＭＳ Ｐゴシック" charset="-128"/>
                        </a:rPr>
                        <a:t>Decision-makers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04A7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charset="0"/>
                          <a:ea typeface="ＭＳ Ｐゴシック" charset="-128"/>
                        </a:rPr>
                        <a:t>Actor/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charset="0"/>
                          <a:ea typeface="ＭＳ Ｐゴシック" charset="-128"/>
                        </a:rPr>
                        <a:t>Implementer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04A7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charset="0"/>
                          <a:ea typeface="ＭＳ Ｐゴシック" charset="-128"/>
                        </a:rPr>
                        <a:t>Potential +/- impact on this 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04A7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charset="0"/>
                          <a:ea typeface="ＭＳ Ｐゴシック" charset="-128"/>
                        </a:rPr>
                        <a:t>Proximity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FFFFFF"/>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04A7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charset="0"/>
                          <a:ea typeface="ＭＳ Ｐゴシック" charset="-128"/>
                        </a:rPr>
                        <a:t>Power deficit?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04A7B"/>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charset="0"/>
                          <a:ea typeface="ＭＳ Ｐゴシック" charset="-128"/>
                        </a:rPr>
                        <a:t>Intervale  Center staff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charset="0"/>
                          <a:ea typeface="ＭＳ Ｐゴシック" charset="-128"/>
                        </a:rPr>
                        <a:t>Farm owners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charset="0"/>
                          <a:ea typeface="ＭＳ Ｐゴシック" charset="-128"/>
                        </a:rPr>
                        <a:t>Farm managers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charset="0"/>
                          <a:ea typeface="ＭＳ Ｐゴシック" charset="-128"/>
                        </a:rPr>
                        <a:t>Farm laborers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charset="0"/>
                          <a:ea typeface="ＭＳ Ｐゴシック" charset="-128"/>
                        </a:rPr>
                        <a:t>Consumers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charset="0"/>
                          <a:ea typeface="ＭＳ Ｐゴシック" charset="-128"/>
                        </a:rPr>
                        <a:t>Farm x,y,z etc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charset="0"/>
                          <a:ea typeface="ＭＳ Ｐゴシック" charset="-128"/>
                        </a:rPr>
                        <a:t>City of Burlington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charset="0"/>
                          <a:ea typeface="ＭＳ Ｐゴシック" charset="-128"/>
                        </a:rPr>
                        <a:t>State of VT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3A2C7">
                        <a:alpha val="45882"/>
                      </a:srgbClr>
                    </a:solidFill>
                  </a:tcPr>
                </a:tc>
              </a:tr>
            </a:tbl>
          </a:graphicData>
        </a:graphic>
      </p:graphicFrame>
      <p:sp>
        <p:nvSpPr>
          <p:cNvPr id="34891" name="TextBox 4"/>
          <p:cNvSpPr txBox="1">
            <a:spLocks noChangeArrowheads="1"/>
          </p:cNvSpPr>
          <p:nvPr/>
        </p:nvSpPr>
        <p:spPr bwMode="auto">
          <a:xfrm>
            <a:off x="5943600" y="6400800"/>
            <a:ext cx="3048000" cy="276225"/>
          </a:xfrm>
          <a:prstGeom prst="rect">
            <a:avLst/>
          </a:prstGeom>
          <a:noFill/>
          <a:ln w="9525">
            <a:noFill/>
            <a:miter lim="800000"/>
            <a:headEnd/>
            <a:tailEnd/>
          </a:ln>
        </p:spPr>
        <p:txBody>
          <a:bodyPr>
            <a:spAutoFit/>
          </a:bodyPr>
          <a:lstStyle/>
          <a:p>
            <a:r>
              <a:rPr lang="en-US" sz="1200">
                <a:latin typeface="Calibri" charset="0"/>
              </a:rPr>
              <a:t>Adapted from Colfer et al. 1999.</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Understand Community: Community Assessment Tool</a:t>
            </a:r>
            <a:endParaRPr lang="en-US" dirty="0"/>
          </a:p>
        </p:txBody>
      </p:sp>
      <p:pic>
        <p:nvPicPr>
          <p:cNvPr id="5122" name="Picture 2" descr="http://4.bp.blogspot.com/_h-ozPPN71BY/Sqd0HAS-MKI/AAAAAAAAAas/wlb15zL5SfM/s400/swot-analysis-image.png"/>
          <p:cNvPicPr>
            <a:picLocks noChangeAspect="1" noChangeArrowheads="1"/>
          </p:cNvPicPr>
          <p:nvPr/>
        </p:nvPicPr>
        <p:blipFill>
          <a:blip r:embed="rId3" cstate="print"/>
          <a:srcRect/>
          <a:stretch>
            <a:fillRect/>
          </a:stretch>
        </p:blipFill>
        <p:spPr bwMode="auto">
          <a:xfrm>
            <a:off x="1981200" y="1466850"/>
            <a:ext cx="4724400" cy="5314950"/>
          </a:xfrm>
          <a:prstGeom prst="rect">
            <a:avLst/>
          </a:prstGeom>
          <a:noFill/>
        </p:spPr>
      </p:pic>
      <p:sp>
        <p:nvSpPr>
          <p:cNvPr id="5" name="TextBox 4"/>
          <p:cNvSpPr txBox="1"/>
          <p:nvPr/>
        </p:nvSpPr>
        <p:spPr>
          <a:xfrm>
            <a:off x="6553200" y="6096000"/>
            <a:ext cx="2362200" cy="646331"/>
          </a:xfrm>
          <a:prstGeom prst="rect">
            <a:avLst/>
          </a:prstGeom>
          <a:noFill/>
        </p:spPr>
        <p:txBody>
          <a:bodyPr wrap="square" rtlCol="0">
            <a:spAutoFit/>
          </a:bodyPr>
          <a:lstStyle/>
          <a:p>
            <a:r>
              <a:rPr lang="en-US" sz="1200" dirty="0" smtClean="0"/>
              <a:t>http://www.ebizelindia.org/2009/09/swot-analysis-strength-weakness.html</a:t>
            </a:r>
            <a:endParaRPr lang="en-US" sz="1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Research &amp; Action: </a:t>
            </a:r>
            <a:br>
              <a:rPr lang="en-US" dirty="0" smtClean="0"/>
            </a:br>
            <a:r>
              <a:rPr lang="en-US" dirty="0" smtClean="0"/>
              <a:t>Key Considerations</a:t>
            </a:r>
            <a:endParaRPr lang="en-US" dirty="0"/>
          </a:p>
        </p:txBody>
      </p:sp>
      <p:sp>
        <p:nvSpPr>
          <p:cNvPr id="3" name="Content Placeholder 2"/>
          <p:cNvSpPr>
            <a:spLocks noGrp="1"/>
          </p:cNvSpPr>
          <p:nvPr>
            <p:ph idx="1"/>
          </p:nvPr>
        </p:nvSpPr>
        <p:spPr/>
        <p:txBody>
          <a:bodyPr/>
          <a:lstStyle/>
          <a:p>
            <a:r>
              <a:rPr lang="en-US" dirty="0" smtClean="0"/>
              <a:t>Ownership and Confidentiality</a:t>
            </a:r>
          </a:p>
          <a:p>
            <a:endParaRPr lang="en-US" dirty="0" smtClean="0"/>
          </a:p>
          <a:p>
            <a:r>
              <a:rPr lang="en-US" dirty="0" smtClean="0"/>
              <a:t>Ethics and Trust</a:t>
            </a:r>
          </a:p>
          <a:p>
            <a:endParaRPr lang="en-US" dirty="0" smtClean="0"/>
          </a:p>
          <a:p>
            <a:r>
              <a:rPr lang="en-US" dirty="0" smtClean="0"/>
              <a:t>Maintaining Research Rigor</a:t>
            </a:r>
          </a:p>
          <a:p>
            <a:endParaRPr lang="en-US" dirty="0" smtClean="0"/>
          </a:p>
          <a:p>
            <a:r>
              <a:rPr lang="en-US" dirty="0" smtClean="0"/>
              <a:t>Impact</a:t>
            </a:r>
          </a:p>
          <a:p>
            <a:endParaRPr lang="en-US" dirty="0"/>
          </a:p>
        </p:txBody>
      </p:sp>
      <p:pic>
        <p:nvPicPr>
          <p:cNvPr id="4" name="Picture 7" descr="Truth"/>
          <p:cNvPicPr>
            <a:picLocks noChangeAspect="1" noChangeArrowheads="1"/>
          </p:cNvPicPr>
          <p:nvPr/>
        </p:nvPicPr>
        <p:blipFill>
          <a:blip r:embed="rId3" cstate="print"/>
          <a:srcRect/>
          <a:stretch>
            <a:fillRect/>
          </a:stretch>
        </p:blipFill>
        <p:spPr bwMode="auto">
          <a:xfrm>
            <a:off x="4495800" y="4191000"/>
            <a:ext cx="3695700" cy="2943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458200" cy="1143000"/>
          </a:xfrm>
        </p:spPr>
        <p:txBody>
          <a:bodyPr>
            <a:normAutofit/>
          </a:bodyPr>
          <a:lstStyle/>
          <a:p>
            <a:pPr algn="ctr"/>
            <a:r>
              <a:rPr lang="en-US" dirty="0" smtClean="0"/>
              <a:t>Research &amp; Action</a:t>
            </a:r>
            <a:endParaRPr lang="en-US" dirty="0"/>
          </a:p>
        </p:txBody>
      </p:sp>
      <p:sp>
        <p:nvSpPr>
          <p:cNvPr id="3" name="Content Placeholder 2"/>
          <p:cNvSpPr>
            <a:spLocks noGrp="1"/>
          </p:cNvSpPr>
          <p:nvPr>
            <p:ph idx="1"/>
          </p:nvPr>
        </p:nvSpPr>
        <p:spPr>
          <a:xfrm>
            <a:off x="457200" y="1219200"/>
            <a:ext cx="8305800" cy="5791200"/>
          </a:xfrm>
        </p:spPr>
        <p:txBody>
          <a:bodyPr>
            <a:noAutofit/>
          </a:bodyPr>
          <a:lstStyle/>
          <a:p>
            <a:r>
              <a:rPr lang="en-US" sz="2600" dirty="0" smtClean="0"/>
              <a:t>Strong analytical framework that addresses question- the methods used depend on the question</a:t>
            </a:r>
          </a:p>
          <a:p>
            <a:r>
              <a:rPr lang="en-US" sz="2600" dirty="0" smtClean="0"/>
              <a:t>Cross-check data (Triangulate using more than one method or source of data)</a:t>
            </a:r>
          </a:p>
          <a:p>
            <a:r>
              <a:rPr lang="en-US" sz="2600" dirty="0" smtClean="0"/>
              <a:t>Discuss working hypothesis, findings  and interpretation with community and other groups</a:t>
            </a:r>
          </a:p>
        </p:txBody>
      </p:sp>
      <p:pic>
        <p:nvPicPr>
          <p:cNvPr id="4" name="Picture 3" descr="DSC05178.jpg"/>
          <p:cNvPicPr>
            <a:picLocks noChangeAspect="1"/>
          </p:cNvPicPr>
          <p:nvPr/>
        </p:nvPicPr>
        <p:blipFill>
          <a:blip r:embed="rId3" cstate="print"/>
          <a:stretch>
            <a:fillRect/>
          </a:stretch>
        </p:blipFill>
        <p:spPr>
          <a:xfrm>
            <a:off x="2362200" y="4114800"/>
            <a:ext cx="4367882" cy="32611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Title 1"/>
          <p:cNvSpPr>
            <a:spLocks noGrp="1"/>
          </p:cNvSpPr>
          <p:nvPr>
            <p:ph type="title"/>
          </p:nvPr>
        </p:nvSpPr>
        <p:spPr/>
        <p:txBody>
          <a:bodyPr>
            <a:normAutofit/>
          </a:bodyPr>
          <a:lstStyle/>
          <a:p>
            <a:pPr algn="ctr" eaLnBrk="1" hangingPunct="1"/>
            <a:r>
              <a:rPr lang="en-US" dirty="0" smtClean="0">
                <a:solidFill>
                  <a:srgbClr val="376092"/>
                </a:solidFill>
              </a:rPr>
              <a:t>Research Tools: Methods</a:t>
            </a:r>
          </a:p>
        </p:txBody>
      </p:sp>
      <p:sp>
        <p:nvSpPr>
          <p:cNvPr id="92163" name="Content Placeholder 2"/>
          <p:cNvSpPr>
            <a:spLocks noGrp="1"/>
          </p:cNvSpPr>
          <p:nvPr>
            <p:ph idx="1"/>
          </p:nvPr>
        </p:nvSpPr>
        <p:spPr>
          <a:xfrm>
            <a:off x="457200" y="1570037"/>
            <a:ext cx="8229600" cy="4525963"/>
          </a:xfrm>
        </p:spPr>
        <p:txBody>
          <a:bodyPr>
            <a:normAutofit/>
          </a:bodyPr>
          <a:lstStyle/>
          <a:p>
            <a:pPr eaLnBrk="1" hangingPunct="1">
              <a:lnSpc>
                <a:spcPct val="90000"/>
              </a:lnSpc>
            </a:pPr>
            <a:r>
              <a:rPr lang="en-US" sz="3000" b="1" dirty="0" smtClean="0"/>
              <a:t>Surveys, Interviews, Focus Groups</a:t>
            </a:r>
            <a:endParaRPr lang="en-US" sz="3000" dirty="0" smtClean="0"/>
          </a:p>
          <a:p>
            <a:pPr eaLnBrk="1" hangingPunct="1">
              <a:lnSpc>
                <a:spcPct val="90000"/>
              </a:lnSpc>
              <a:buNone/>
            </a:pPr>
            <a:endParaRPr lang="en-US" sz="3000" dirty="0" smtClean="0"/>
          </a:p>
          <a:p>
            <a:pPr eaLnBrk="1" hangingPunct="1">
              <a:lnSpc>
                <a:spcPct val="90000"/>
              </a:lnSpc>
            </a:pPr>
            <a:r>
              <a:rPr lang="en-US" sz="3000" b="1" dirty="0" smtClean="0"/>
              <a:t>Multimedia: </a:t>
            </a:r>
            <a:r>
              <a:rPr lang="en-US" sz="3000" dirty="0" smtClean="0"/>
              <a:t>Community Mapping, </a:t>
            </a:r>
            <a:r>
              <a:rPr lang="en-US" sz="3000" dirty="0" err="1" smtClean="0"/>
              <a:t>Photovoice</a:t>
            </a:r>
            <a:endParaRPr lang="en-US" sz="3000" dirty="0" smtClean="0"/>
          </a:p>
          <a:p>
            <a:pPr eaLnBrk="1" hangingPunct="1">
              <a:lnSpc>
                <a:spcPct val="90000"/>
              </a:lnSpc>
              <a:buNone/>
            </a:pPr>
            <a:endParaRPr lang="en-US" sz="3000" dirty="0" smtClean="0"/>
          </a:p>
          <a:p>
            <a:pPr eaLnBrk="1" hangingPunct="1">
              <a:lnSpc>
                <a:spcPct val="90000"/>
              </a:lnSpc>
            </a:pPr>
            <a:r>
              <a:rPr lang="en-US" sz="3000" b="1" dirty="0" smtClean="0"/>
              <a:t>Sharing Results </a:t>
            </a:r>
          </a:p>
          <a:p>
            <a:pPr eaLnBrk="1" hangingPunct="1">
              <a:lnSpc>
                <a:spcPct val="90000"/>
              </a:lnSpc>
              <a:buNone/>
            </a:pPr>
            <a:r>
              <a:rPr lang="en-US" sz="3000" b="1" dirty="0" smtClean="0"/>
              <a:t>	as part of the </a:t>
            </a:r>
          </a:p>
          <a:p>
            <a:pPr eaLnBrk="1" hangingPunct="1">
              <a:lnSpc>
                <a:spcPct val="90000"/>
              </a:lnSpc>
              <a:buNone/>
            </a:pPr>
            <a:r>
              <a:rPr lang="en-US" sz="3000" b="1" dirty="0" smtClean="0"/>
              <a:t>   Research Process</a:t>
            </a:r>
            <a:endParaRPr lang="en-US" sz="3000" dirty="0" smtClean="0"/>
          </a:p>
        </p:txBody>
      </p:sp>
      <p:pic>
        <p:nvPicPr>
          <p:cNvPr id="4" name="Picture 3" descr="HSES1.JPG"/>
          <p:cNvPicPr>
            <a:picLocks noChangeAspect="1"/>
          </p:cNvPicPr>
          <p:nvPr/>
        </p:nvPicPr>
        <p:blipFill>
          <a:blip r:embed="rId3" cstate="print"/>
          <a:stretch>
            <a:fillRect/>
          </a:stretch>
        </p:blipFill>
        <p:spPr>
          <a:xfrm>
            <a:off x="4521200" y="3200400"/>
            <a:ext cx="4165600" cy="31242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normAutofit/>
          </a:bodyPr>
          <a:lstStyle/>
          <a:p>
            <a:pPr algn="ctr"/>
            <a:r>
              <a:rPr lang="en-US" dirty="0" smtClean="0"/>
              <a:t>Reflection &amp; Evaluation: Tools</a:t>
            </a:r>
          </a:p>
        </p:txBody>
      </p:sp>
      <p:sp>
        <p:nvSpPr>
          <p:cNvPr id="40963" name="Content Placeholder 2"/>
          <p:cNvSpPr>
            <a:spLocks noGrp="1"/>
          </p:cNvSpPr>
          <p:nvPr>
            <p:ph idx="1"/>
          </p:nvPr>
        </p:nvSpPr>
        <p:spPr>
          <a:xfrm>
            <a:off x="304800" y="1295400"/>
            <a:ext cx="6477000" cy="5562600"/>
          </a:xfrm>
        </p:spPr>
        <p:txBody>
          <a:bodyPr>
            <a:normAutofit fontScale="92500" lnSpcReduction="20000"/>
          </a:bodyPr>
          <a:lstStyle/>
          <a:p>
            <a:r>
              <a:rPr lang="en-US" dirty="0" smtClean="0"/>
              <a:t>Indicator-based monitoring</a:t>
            </a:r>
          </a:p>
          <a:p>
            <a:pPr lvl="1"/>
            <a:r>
              <a:rPr lang="en-US" sz="2800" dirty="0" smtClean="0"/>
              <a:t>Identify and document indicators together</a:t>
            </a:r>
          </a:p>
          <a:p>
            <a:pPr lvl="1"/>
            <a:r>
              <a:rPr lang="en-US" sz="2800" dirty="0" smtClean="0"/>
              <a:t>Focus on both process and results</a:t>
            </a:r>
          </a:p>
          <a:p>
            <a:pPr lvl="1"/>
            <a:r>
              <a:rPr lang="en-US" sz="2800" dirty="0" smtClean="0"/>
              <a:t>Should be relevant, measurable, time-limited and practical</a:t>
            </a:r>
          </a:p>
          <a:p>
            <a:r>
              <a:rPr lang="en-US" dirty="0" smtClean="0"/>
              <a:t>Research Team Reflection</a:t>
            </a:r>
          </a:p>
          <a:p>
            <a:pPr lvl="1">
              <a:lnSpc>
                <a:spcPct val="90000"/>
              </a:lnSpc>
            </a:pPr>
            <a:r>
              <a:rPr lang="en-US" sz="2800" dirty="0" smtClean="0"/>
              <a:t>Revisit </a:t>
            </a:r>
            <a:r>
              <a:rPr lang="en-US" sz="2800" dirty="0" err="1" smtClean="0"/>
              <a:t>workplan</a:t>
            </a:r>
            <a:r>
              <a:rPr lang="en-US" sz="2800" dirty="0" smtClean="0"/>
              <a:t> and objectives;</a:t>
            </a:r>
          </a:p>
          <a:p>
            <a:pPr lvl="1">
              <a:lnSpc>
                <a:spcPct val="90000"/>
              </a:lnSpc>
            </a:pPr>
            <a:r>
              <a:rPr lang="en-US" sz="2800" dirty="0" smtClean="0"/>
              <a:t>Include community members on core team!</a:t>
            </a:r>
          </a:p>
          <a:p>
            <a:pPr lvl="1">
              <a:lnSpc>
                <a:spcPct val="90000"/>
              </a:lnSpc>
            </a:pPr>
            <a:r>
              <a:rPr lang="en-US" sz="2800" dirty="0" smtClean="0"/>
              <a:t>Vary the technique (focus group, different facilitator, formal v. informal)</a:t>
            </a:r>
          </a:p>
          <a:p>
            <a:pPr lvl="1">
              <a:lnSpc>
                <a:spcPct val="90000"/>
              </a:lnSpc>
            </a:pPr>
            <a:r>
              <a:rPr lang="en-US" sz="2800" dirty="0" smtClean="0"/>
              <a:t>Do formal learning at least once a year, but not  &gt; once every 3-6 months.</a:t>
            </a:r>
          </a:p>
          <a:p>
            <a:pPr lvl="1"/>
            <a:endParaRPr lang="en-US" dirty="0" smtClean="0"/>
          </a:p>
          <a:p>
            <a:endParaRPr lang="en-US" dirty="0" smtClean="0"/>
          </a:p>
          <a:p>
            <a:endParaRPr lang="en-US" dirty="0" smtClean="0"/>
          </a:p>
        </p:txBody>
      </p:sp>
      <p:sp>
        <p:nvSpPr>
          <p:cNvPr id="6" name="Rectangle 5"/>
          <p:cNvSpPr/>
          <p:nvPr/>
        </p:nvSpPr>
        <p:spPr>
          <a:xfrm>
            <a:off x="6553200" y="4572000"/>
            <a:ext cx="2590800" cy="203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en-US">
              <a:solidFill>
                <a:srgbClr val="FFFFFF"/>
              </a:solidFill>
              <a:ea typeface="ＭＳ Ｐゴシック" pitchFamily="-110" charset="-128"/>
            </a:endParaRPr>
          </a:p>
        </p:txBody>
      </p:sp>
      <p:pic>
        <p:nvPicPr>
          <p:cNvPr id="40965" name="Picture 10"/>
          <p:cNvPicPr>
            <a:picLocks noChangeAspect="1"/>
          </p:cNvPicPr>
          <p:nvPr/>
        </p:nvPicPr>
        <p:blipFill>
          <a:blip r:embed="rId3" cstate="print"/>
          <a:stretch>
            <a:fillRect/>
          </a:stretch>
        </p:blipFill>
        <p:spPr bwMode="auto">
          <a:xfrm>
            <a:off x="6263368" y="1981200"/>
            <a:ext cx="2789464" cy="3810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fade">
                                      <p:cBhvr>
                                        <p:cTn id="7" dur="500"/>
                                        <p:tgtEl>
                                          <p:spTgt spid="4096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963">
                                            <p:txEl>
                                              <p:pRg st="1" end="1"/>
                                            </p:txEl>
                                          </p:spTgt>
                                        </p:tgtEl>
                                        <p:attrNameLst>
                                          <p:attrName>style.visibility</p:attrName>
                                        </p:attrNameLst>
                                      </p:cBhvr>
                                      <p:to>
                                        <p:strVal val="visible"/>
                                      </p:to>
                                    </p:set>
                                    <p:animEffect transition="in" filter="fade">
                                      <p:cBhvr>
                                        <p:cTn id="10" dur="500"/>
                                        <p:tgtEl>
                                          <p:spTgt spid="4096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0963">
                                            <p:txEl>
                                              <p:pRg st="2" end="2"/>
                                            </p:txEl>
                                          </p:spTgt>
                                        </p:tgtEl>
                                        <p:attrNameLst>
                                          <p:attrName>style.visibility</p:attrName>
                                        </p:attrNameLst>
                                      </p:cBhvr>
                                      <p:to>
                                        <p:strVal val="visible"/>
                                      </p:to>
                                    </p:set>
                                    <p:animEffect transition="in" filter="fade">
                                      <p:cBhvr>
                                        <p:cTn id="13" dur="500"/>
                                        <p:tgtEl>
                                          <p:spTgt spid="4096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0963">
                                            <p:txEl>
                                              <p:pRg st="3" end="3"/>
                                            </p:txEl>
                                          </p:spTgt>
                                        </p:tgtEl>
                                        <p:attrNameLst>
                                          <p:attrName>style.visibility</p:attrName>
                                        </p:attrNameLst>
                                      </p:cBhvr>
                                      <p:to>
                                        <p:strVal val="visible"/>
                                      </p:to>
                                    </p:set>
                                    <p:animEffect transition="in" filter="fade">
                                      <p:cBhvr>
                                        <p:cTn id="16" dur="500"/>
                                        <p:tgtEl>
                                          <p:spTgt spid="4096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0963">
                                            <p:txEl>
                                              <p:pRg st="4" end="4"/>
                                            </p:txEl>
                                          </p:spTgt>
                                        </p:tgtEl>
                                        <p:attrNameLst>
                                          <p:attrName>style.visibility</p:attrName>
                                        </p:attrNameLst>
                                      </p:cBhvr>
                                      <p:to>
                                        <p:strVal val="visible"/>
                                      </p:to>
                                    </p:set>
                                    <p:animEffect transition="in" filter="fade">
                                      <p:cBhvr>
                                        <p:cTn id="21" dur="500"/>
                                        <p:tgtEl>
                                          <p:spTgt spid="4096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0963">
                                            <p:txEl>
                                              <p:pRg st="5" end="5"/>
                                            </p:txEl>
                                          </p:spTgt>
                                        </p:tgtEl>
                                        <p:attrNameLst>
                                          <p:attrName>style.visibility</p:attrName>
                                        </p:attrNameLst>
                                      </p:cBhvr>
                                      <p:to>
                                        <p:strVal val="visible"/>
                                      </p:to>
                                    </p:set>
                                    <p:animEffect transition="in" filter="fade">
                                      <p:cBhvr>
                                        <p:cTn id="24" dur="500"/>
                                        <p:tgtEl>
                                          <p:spTgt spid="4096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0963">
                                            <p:txEl>
                                              <p:pRg st="6" end="6"/>
                                            </p:txEl>
                                          </p:spTgt>
                                        </p:tgtEl>
                                        <p:attrNameLst>
                                          <p:attrName>style.visibility</p:attrName>
                                        </p:attrNameLst>
                                      </p:cBhvr>
                                      <p:to>
                                        <p:strVal val="visible"/>
                                      </p:to>
                                    </p:set>
                                    <p:animEffect transition="in" filter="fade">
                                      <p:cBhvr>
                                        <p:cTn id="27" dur="500"/>
                                        <p:tgtEl>
                                          <p:spTgt spid="4096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0963">
                                            <p:txEl>
                                              <p:pRg st="7" end="7"/>
                                            </p:txEl>
                                          </p:spTgt>
                                        </p:tgtEl>
                                        <p:attrNameLst>
                                          <p:attrName>style.visibility</p:attrName>
                                        </p:attrNameLst>
                                      </p:cBhvr>
                                      <p:to>
                                        <p:strVal val="visible"/>
                                      </p:to>
                                    </p:set>
                                    <p:animEffect transition="in" filter="fade">
                                      <p:cBhvr>
                                        <p:cTn id="30" dur="500"/>
                                        <p:tgtEl>
                                          <p:spTgt spid="4096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0963">
                                            <p:txEl>
                                              <p:pRg st="8" end="8"/>
                                            </p:txEl>
                                          </p:spTgt>
                                        </p:tgtEl>
                                        <p:attrNameLst>
                                          <p:attrName>style.visibility</p:attrName>
                                        </p:attrNameLst>
                                      </p:cBhvr>
                                      <p:to>
                                        <p:strVal val="visible"/>
                                      </p:to>
                                    </p:set>
                                    <p:animEffect transition="in" filter="fade">
                                      <p:cBhvr>
                                        <p:cTn id="33" dur="500"/>
                                        <p:tgtEl>
                                          <p:spTgt spid="4096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uiExpand="1"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Evaluate Indicators of Success… TOGETHER!</a:t>
            </a:r>
            <a:endParaRPr lang="en-US" dirty="0"/>
          </a:p>
        </p:txBody>
      </p:sp>
      <p:pic>
        <p:nvPicPr>
          <p:cNvPr id="143362" name="Picture 2"/>
          <p:cNvPicPr>
            <a:picLocks noGrp="1" noChangeAspect="1" noChangeArrowheads="1"/>
          </p:cNvPicPr>
          <p:nvPr>
            <p:ph idx="1"/>
          </p:nvPr>
        </p:nvPicPr>
        <p:blipFill>
          <a:blip r:embed="rId3" cstate="print"/>
          <a:stretch>
            <a:fillRect/>
          </a:stretch>
        </p:blipFill>
        <p:spPr bwMode="auto">
          <a:xfrm>
            <a:off x="1430118" y="1600200"/>
            <a:ext cx="6418482"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Don’t forget to Celebrate!</a:t>
            </a:r>
            <a:endParaRPr lang="en-US" dirty="0"/>
          </a:p>
        </p:txBody>
      </p:sp>
      <p:pic>
        <p:nvPicPr>
          <p:cNvPr id="4" name="Content Placeholder 3" descr="picnic2012.jpg"/>
          <p:cNvPicPr>
            <a:picLocks noGrp="1" noChangeAspect="1"/>
          </p:cNvPicPr>
          <p:nvPr>
            <p:ph idx="1"/>
          </p:nvPr>
        </p:nvPicPr>
        <p:blipFill>
          <a:blip r:embed="rId2" cstate="print"/>
          <a:stretch>
            <a:fillRect/>
          </a:stretch>
        </p:blipFill>
        <p:spPr>
          <a:xfrm>
            <a:off x="457200" y="2281369"/>
            <a:ext cx="8229600" cy="325570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 Discussion</a:t>
            </a:r>
            <a:endParaRPr lang="en-US" dirty="0"/>
          </a:p>
        </p:txBody>
      </p:sp>
      <p:sp>
        <p:nvSpPr>
          <p:cNvPr id="3" name="Content Placeholder 2"/>
          <p:cNvSpPr>
            <a:spLocks noGrp="1"/>
          </p:cNvSpPr>
          <p:nvPr>
            <p:ph idx="1"/>
          </p:nvPr>
        </p:nvSpPr>
        <p:spPr/>
        <p:txBody>
          <a:bodyPr/>
          <a:lstStyle/>
          <a:p>
            <a:r>
              <a:rPr lang="en-US" dirty="0" smtClean="0"/>
              <a:t>How are CPAR principles or tools currently being used?</a:t>
            </a:r>
          </a:p>
          <a:p>
            <a:endParaRPr lang="en-US" dirty="0" smtClean="0"/>
          </a:p>
          <a:p>
            <a:r>
              <a:rPr lang="en-US" dirty="0" smtClean="0"/>
              <a:t>How might CPAR principles or tools enhance future work?</a:t>
            </a:r>
            <a:endParaRPr lang="en-US" dirty="0"/>
          </a:p>
        </p:txBody>
      </p:sp>
      <p:pic>
        <p:nvPicPr>
          <p:cNvPr id="4" name="Picture 3" descr="logo.jpg"/>
          <p:cNvPicPr>
            <a:picLocks noChangeAspect="1"/>
          </p:cNvPicPr>
          <p:nvPr/>
        </p:nvPicPr>
        <p:blipFill>
          <a:blip r:embed="rId2" cstate="print"/>
          <a:stretch>
            <a:fillRect/>
          </a:stretch>
        </p:blipFill>
        <p:spPr>
          <a:xfrm>
            <a:off x="5791200" y="3962400"/>
            <a:ext cx="2286000" cy="21717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92D050"/>
        </a:solidFill>
        <a:effectLst/>
      </p:bgPr>
    </p:bg>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b="1" dirty="0" smtClean="0"/>
              <a:t>Objectives of this Training</a:t>
            </a:r>
          </a:p>
        </p:txBody>
      </p:sp>
      <p:sp>
        <p:nvSpPr>
          <p:cNvPr id="18435" name="Content Placeholder 2"/>
          <p:cNvSpPr>
            <a:spLocks noGrp="1"/>
          </p:cNvSpPr>
          <p:nvPr>
            <p:ph idx="1"/>
          </p:nvPr>
        </p:nvSpPr>
        <p:spPr/>
        <p:txBody>
          <a:bodyPr>
            <a:normAutofit lnSpcReduction="10000"/>
          </a:bodyPr>
          <a:lstStyle/>
          <a:p>
            <a:pPr eaLnBrk="1" hangingPunct="1"/>
            <a:r>
              <a:rPr lang="en-US" dirty="0" smtClean="0"/>
              <a:t>Explore Participants’ Knowledge and Learning Goals</a:t>
            </a:r>
          </a:p>
          <a:p>
            <a:pPr eaLnBrk="1" hangingPunct="1"/>
            <a:r>
              <a:rPr lang="en-US" dirty="0" smtClean="0"/>
              <a:t>Define Community-based Participatory Research (CPAR)</a:t>
            </a:r>
          </a:p>
          <a:p>
            <a:pPr eaLnBrk="1" hangingPunct="1"/>
            <a:r>
              <a:rPr lang="en-US" dirty="0" smtClean="0"/>
              <a:t>Introduce tools that are useful at key points in the CPAR process</a:t>
            </a:r>
          </a:p>
          <a:p>
            <a:pPr eaLnBrk="1" hangingPunct="1"/>
            <a:r>
              <a:rPr lang="en-US" dirty="0" smtClean="0"/>
              <a:t>Consider how a CPAR approach relates to the Partnership for Change Initiative</a:t>
            </a:r>
          </a:p>
          <a:p>
            <a:pPr lvl="1"/>
            <a:r>
              <a:rPr lang="en-US" dirty="0" smtClean="0"/>
              <a:t>Is it being used already?</a:t>
            </a:r>
          </a:p>
          <a:p>
            <a:pPr lvl="1"/>
            <a:r>
              <a:rPr lang="en-US" dirty="0" smtClean="0"/>
              <a:t>How might it enhance future work?</a:t>
            </a:r>
          </a:p>
          <a:p>
            <a:pPr eaLnBrk="1" hangingPunct="1"/>
            <a:endParaRPr lang="en-US" b="1"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92D050"/>
        </a:solidFill>
        <a:effectLst/>
      </p:bgPr>
    </p:bg>
    <p:spTree>
      <p:nvGrpSpPr>
        <p:cNvPr id="1" name=""/>
        <p:cNvGrpSpPr/>
        <p:nvPr/>
      </p:nvGrpSpPr>
      <p:grpSpPr>
        <a:xfrm>
          <a:off x="0" y="0"/>
          <a:ext cx="0" cy="0"/>
          <a:chOff x="0" y="0"/>
          <a:chExt cx="0" cy="0"/>
        </a:xfrm>
      </p:grpSpPr>
      <p:sp>
        <p:nvSpPr>
          <p:cNvPr id="71682" name="Title 1"/>
          <p:cNvSpPr>
            <a:spLocks noGrp="1"/>
          </p:cNvSpPr>
          <p:nvPr>
            <p:ph type="title"/>
          </p:nvPr>
        </p:nvSpPr>
        <p:spPr>
          <a:xfrm>
            <a:off x="457200" y="2209800"/>
            <a:ext cx="8229600" cy="1143000"/>
          </a:xfrm>
        </p:spPr>
        <p:txBody>
          <a:bodyPr>
            <a:normAutofit fontScale="90000"/>
          </a:bodyPr>
          <a:lstStyle/>
          <a:p>
            <a:pPr eaLnBrk="1" hangingPunct="1"/>
            <a:r>
              <a:rPr lang="en-US" sz="5400" dirty="0" smtClean="0"/>
              <a:t>CPAR Reality Check:</a:t>
            </a:r>
            <a:r>
              <a:rPr lang="en-US" sz="6000" dirty="0" smtClean="0"/>
              <a:t/>
            </a:r>
            <a:br>
              <a:rPr lang="en-US" sz="6000" dirty="0" smtClean="0"/>
            </a:br>
            <a:r>
              <a:rPr lang="en-US" sz="4000" dirty="0" smtClean="0"/>
              <a:t>Divergence of Concepts and Practices</a:t>
            </a:r>
            <a:endParaRPr lang="en-US" sz="60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563880"/>
          <a:ext cx="8458200" cy="6065520"/>
        </p:xfrm>
        <a:graphic>
          <a:graphicData uri="http://schemas.openxmlformats.org/drawingml/2006/table">
            <a:tbl>
              <a:tblPr/>
              <a:tblGrid>
                <a:gridCol w="1577975"/>
                <a:gridCol w="2568575"/>
                <a:gridCol w="4311650"/>
              </a:tblGrid>
              <a:tr h="169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charset="0"/>
                        <a:ea typeface="ＭＳ Ｐゴシック"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charset="0"/>
                          <a:ea typeface="ＭＳ Ｐゴシック" charset="-128"/>
                        </a:rPr>
                        <a:t>Idealized concept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libri" charset="0"/>
                          <a:ea typeface="ＭＳ Ｐゴシック" charset="-128"/>
                        </a:rPr>
                        <a:t>Reality check</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charset="0"/>
                          <a:ea typeface="ＭＳ Ｐゴシック" charset="-128"/>
                        </a:rPr>
                        <a:t>Community </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-Group of similar people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-Agreement can be reached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-Need and want CPAR</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-Diverse, overlapping groups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-Conflict is common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-CPAR may not be priority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22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charset="0"/>
                          <a:ea typeface="ＭＳ Ｐゴシック" charset="-128"/>
                        </a:rPr>
                        <a:t>Participatory </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Everyone can and wants to participate and learn in meaningful ways</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-People don’t have time or interest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-Participation is limited to providing input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-Budget authority is rarely shared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-Marginalized groups may not participate at all or, if they do, risk exposing interests to more powerful groups.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-Representatives may not reflect constituency.</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charset="0"/>
                          <a:ea typeface="ＭＳ Ｐゴシック" charset="-128"/>
                        </a:rPr>
                        <a:t>Action </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Project has direct benefits</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charset="0"/>
                          <a:ea typeface="ＭＳ Ｐゴシック" charset="-128"/>
                        </a:rPr>
                        <a:t>Unanticipated negative impacts, cooptation of benefits by elite, benefits not sustainable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92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charset="0"/>
                          <a:ea typeface="ＭＳ Ｐゴシック" charset="-128"/>
                        </a:rPr>
                        <a:t>Research</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charset="0"/>
                          <a:ea typeface="ＭＳ Ｐゴシック" charset="-128"/>
                        </a:rPr>
                        <a:t>Methodical, neutral, fact-based, hypothesis driven, well-prepared, funded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charset="0"/>
                          <a:ea typeface="ＭＳ Ｐゴシック" charset="-128"/>
                        </a:rPr>
                        <a:t>-Trade-offs in efficiency v. quality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charset="0"/>
                          <a:ea typeface="ＭＳ Ｐゴシック" charset="-128"/>
                        </a:rPr>
                        <a:t>-Nonlinear discovery, iterative inquiry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charset="0"/>
                          <a:ea typeface="ＭＳ Ｐゴシック" charset="-128"/>
                        </a:rPr>
                        <a:t>-Most interesting material often not related to original questions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charset="0"/>
                          <a:ea typeface="ＭＳ Ｐゴシック" charset="-128"/>
                        </a:rPr>
                        <a:t>-Make do, jury-rigging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charset="0"/>
                          <a:ea typeface="ＭＳ Ｐゴシック" charset="-128"/>
                        </a:rPr>
                        <a:t>-Research influenced by values/politics of donor, employer, community, etc. </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4236" name="Rectangle 3"/>
          <p:cNvSpPr>
            <a:spLocks noChangeArrowheads="1"/>
          </p:cNvSpPr>
          <p:nvPr/>
        </p:nvSpPr>
        <p:spPr bwMode="auto">
          <a:xfrm>
            <a:off x="0" y="28575"/>
            <a:ext cx="184150" cy="400050"/>
          </a:xfrm>
          <a:prstGeom prst="rect">
            <a:avLst/>
          </a:prstGeom>
          <a:noFill/>
          <a:ln w="9525">
            <a:noFill/>
            <a:miter lim="800000"/>
            <a:headEnd/>
            <a:tailEnd/>
          </a:ln>
        </p:spPr>
        <p:txBody>
          <a:bodyPr wrap="none" anchor="ctr">
            <a:spAutoFit/>
          </a:bodyPr>
          <a:lstStyle/>
          <a:p>
            <a:endParaRPr lang="en-US" sz="2000"/>
          </a:p>
        </p:txBody>
      </p:sp>
      <p:sp>
        <p:nvSpPr>
          <p:cNvPr id="94237" name="TextBox 3"/>
          <p:cNvSpPr txBox="1">
            <a:spLocks noChangeArrowheads="1"/>
          </p:cNvSpPr>
          <p:nvPr/>
        </p:nvSpPr>
        <p:spPr bwMode="auto">
          <a:xfrm>
            <a:off x="609600" y="152400"/>
            <a:ext cx="4800600" cy="369887"/>
          </a:xfrm>
          <a:prstGeom prst="rect">
            <a:avLst/>
          </a:prstGeom>
          <a:noFill/>
          <a:ln w="9525">
            <a:noFill/>
            <a:miter lim="800000"/>
            <a:headEnd/>
            <a:tailEnd/>
          </a:ln>
        </p:spPr>
        <p:txBody>
          <a:bodyPr>
            <a:spAutoFit/>
          </a:bodyPr>
          <a:lstStyle/>
          <a:p>
            <a:r>
              <a:rPr lang="en-US" b="1" dirty="0"/>
              <a:t>REALITY CHECK!</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4578" name="Picture 2" descr="Cartoon: confusion about definitions"/>
          <p:cNvPicPr>
            <a:picLocks noChangeAspect="1" noChangeArrowheads="1"/>
          </p:cNvPicPr>
          <p:nvPr/>
        </p:nvPicPr>
        <p:blipFill>
          <a:blip r:embed="rId3" cstate="print"/>
          <a:srcRect/>
          <a:stretch>
            <a:fillRect/>
          </a:stretch>
        </p:blipFill>
        <p:spPr bwMode="auto">
          <a:xfrm>
            <a:off x="1066800" y="1014413"/>
            <a:ext cx="6870700" cy="5462587"/>
          </a:xfrm>
          <a:prstGeom prst="rect">
            <a:avLst/>
          </a:prstGeom>
          <a:noFill/>
          <a:ln w="9525">
            <a:noFill/>
            <a:miter lim="800000"/>
            <a:headEnd/>
            <a:tailEnd/>
          </a:ln>
        </p:spPr>
      </p:pic>
      <p:sp>
        <p:nvSpPr>
          <p:cNvPr id="3" name="TextBox 2"/>
          <p:cNvSpPr txBox="1"/>
          <p:nvPr/>
        </p:nvSpPr>
        <p:spPr>
          <a:xfrm>
            <a:off x="838200" y="228600"/>
            <a:ext cx="4419600" cy="769441"/>
          </a:xfrm>
          <a:prstGeom prst="rect">
            <a:avLst/>
          </a:prstGeom>
          <a:noFill/>
        </p:spPr>
        <p:txBody>
          <a:bodyPr wrap="square" rtlCol="0">
            <a:spAutoFit/>
          </a:bodyPr>
          <a:lstStyle/>
          <a:p>
            <a:r>
              <a:rPr lang="en-US" sz="4400" b="1" dirty="0" smtClean="0">
                <a:latin typeface="+mj-lt"/>
              </a:rPr>
              <a:t>Why Bother?</a:t>
            </a:r>
            <a:endParaRPr lang="en-US" sz="4400" b="1" dirty="0">
              <a:latin typeface="+mj-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Resources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Consultation and Training:</a:t>
            </a:r>
          </a:p>
          <a:p>
            <a:pPr lvl="1"/>
            <a:r>
              <a:rPr lang="en-US" dirty="0" smtClean="0"/>
              <a:t>Team-building</a:t>
            </a:r>
          </a:p>
          <a:p>
            <a:pPr lvl="1"/>
            <a:r>
              <a:rPr lang="en-US" dirty="0" smtClean="0"/>
              <a:t>Effective Meetings</a:t>
            </a:r>
          </a:p>
          <a:p>
            <a:pPr lvl="1"/>
            <a:r>
              <a:rPr lang="en-US" dirty="0" smtClean="0"/>
              <a:t>Participatory Development or Evaluation of Indicators of Success</a:t>
            </a:r>
          </a:p>
          <a:p>
            <a:pPr lvl="1"/>
            <a:r>
              <a:rPr lang="en-US" dirty="0" smtClean="0"/>
              <a:t>Multicultural Competency</a:t>
            </a:r>
          </a:p>
          <a:p>
            <a:pPr lvl="1"/>
            <a:r>
              <a:rPr lang="en-US" dirty="0" smtClean="0"/>
              <a:t>Team Reflection- anytime throughout the process</a:t>
            </a:r>
          </a:p>
          <a:p>
            <a:pPr lvl="2"/>
            <a:r>
              <a:rPr lang="en-US" smtClean="0"/>
              <a:t>E-mail:  kate.westdijk@gmail.com</a:t>
            </a:r>
            <a:endParaRPr lang="en-US" dirty="0" smtClean="0"/>
          </a:p>
          <a:p>
            <a:pPr lvl="1"/>
            <a:endParaRPr lang="en-US" dirty="0"/>
          </a:p>
          <a:p>
            <a:r>
              <a:rPr lang="en-US" dirty="0" smtClean="0"/>
              <a:t>UVM Office of Community-University Partnerships and Service-Learning (CUPS)</a:t>
            </a:r>
          </a:p>
          <a:p>
            <a:pPr lvl="1"/>
            <a:r>
              <a:rPr lang="en-US" dirty="0" smtClean="0"/>
              <a:t>www.uvm.edu/partnerships</a:t>
            </a:r>
            <a:endParaRPr lang="en-US" dirty="0"/>
          </a:p>
        </p:txBody>
      </p:sp>
    </p:spTree>
    <p:extLst>
      <p:ext uri="{BB962C8B-B14F-4D97-AF65-F5344CB8AC3E}">
        <p14:creationId xmlns:p14="http://schemas.microsoft.com/office/powerpoint/2010/main" xmlns="" xmlns:p="http://schemas.openxmlformats.org/presentationml/2006/main" xmlns:r="http://schemas.openxmlformats.org/officeDocument/2006/relationships" xmlns:a="http://schemas.openxmlformats.org/drawingml/2006/main" val="14688926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Resources: Books</a:t>
            </a:r>
            <a:endParaRPr lang="en-US" dirty="0"/>
          </a:p>
        </p:txBody>
      </p:sp>
      <p:sp>
        <p:nvSpPr>
          <p:cNvPr id="3" name="Content Placeholder 2"/>
          <p:cNvSpPr>
            <a:spLocks noGrp="1"/>
          </p:cNvSpPr>
          <p:nvPr>
            <p:ph idx="1"/>
          </p:nvPr>
        </p:nvSpPr>
        <p:spPr>
          <a:xfrm>
            <a:off x="457200" y="2027237"/>
            <a:ext cx="8229600" cy="3230563"/>
          </a:xfrm>
        </p:spPr>
        <p:txBody>
          <a:bodyPr/>
          <a:lstStyle/>
          <a:p>
            <a:r>
              <a:rPr lang="en-US" dirty="0" smtClean="0"/>
              <a:t>Research Methods of Community Change (</a:t>
            </a:r>
            <a:r>
              <a:rPr lang="en-US" dirty="0" err="1" smtClean="0"/>
              <a:t>Stoecker</a:t>
            </a:r>
            <a:r>
              <a:rPr lang="en-US" dirty="0" smtClean="0"/>
              <a:t>, 2005)</a:t>
            </a:r>
          </a:p>
          <a:p>
            <a:endParaRPr lang="en-US" dirty="0"/>
          </a:p>
          <a:p>
            <a:r>
              <a:rPr lang="en-US" dirty="0" smtClean="0"/>
              <a:t>Campus Compact: </a:t>
            </a:r>
          </a:p>
          <a:p>
            <a:pPr lvl="1"/>
            <a:r>
              <a:rPr lang="en-US" dirty="0" smtClean="0"/>
              <a:t>www.compact.org/publications</a:t>
            </a:r>
          </a:p>
          <a:p>
            <a:endParaRPr lang="en-US" dirty="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Content Placeholder 1"/>
          <p:cNvSpPr>
            <a:spLocks noGrp="1"/>
          </p:cNvSpPr>
          <p:nvPr>
            <p:ph idx="1"/>
          </p:nvPr>
        </p:nvSpPr>
        <p:spPr/>
        <p:txBody>
          <a:bodyPr>
            <a:normAutofit/>
          </a:bodyPr>
          <a:lstStyle/>
          <a:p>
            <a:pPr eaLnBrk="1" hangingPunct="1"/>
            <a:r>
              <a:rPr lang="en-US" dirty="0" smtClean="0"/>
              <a:t>Type of research- action oriented</a:t>
            </a:r>
          </a:p>
          <a:p>
            <a:pPr eaLnBrk="1" hangingPunct="1"/>
            <a:r>
              <a:rPr lang="en-US" dirty="0" smtClean="0"/>
              <a:t>An approach, not a method</a:t>
            </a:r>
          </a:p>
          <a:p>
            <a:pPr eaLnBrk="1" hangingPunct="1"/>
            <a:r>
              <a:rPr lang="en-US" dirty="0" smtClean="0"/>
              <a:t>Actively involves the community </a:t>
            </a:r>
          </a:p>
          <a:p>
            <a:pPr eaLnBrk="1" hangingPunct="1"/>
            <a:r>
              <a:rPr lang="en-US" dirty="0" smtClean="0"/>
              <a:t>Community members are partners, not subjects </a:t>
            </a:r>
          </a:p>
          <a:p>
            <a:pPr eaLnBrk="1" hangingPunct="1"/>
            <a:r>
              <a:rPr lang="en-US" dirty="0" smtClean="0"/>
              <a:t>Strengths and knowledge of all </a:t>
            </a:r>
          </a:p>
          <a:p>
            <a:pPr eaLnBrk="1" hangingPunct="1">
              <a:buNone/>
            </a:pPr>
            <a:r>
              <a:rPr lang="en-US" dirty="0" smtClean="0"/>
              <a:t>   partners appreciated and utilized</a:t>
            </a:r>
          </a:p>
          <a:p>
            <a:pPr eaLnBrk="1" hangingPunct="1"/>
            <a:r>
              <a:rPr lang="en-US" dirty="0" smtClean="0"/>
              <a:t>Increasingly becoming part of </a:t>
            </a:r>
          </a:p>
          <a:p>
            <a:pPr eaLnBrk="1" hangingPunct="1">
              <a:buNone/>
            </a:pPr>
            <a:r>
              <a:rPr lang="en-US" dirty="0" smtClean="0"/>
              <a:t>   funders’ expectations</a:t>
            </a:r>
          </a:p>
        </p:txBody>
      </p:sp>
      <p:sp>
        <p:nvSpPr>
          <p:cNvPr id="10246" name="Text Box 6"/>
          <p:cNvSpPr txBox="1">
            <a:spLocks noChangeArrowheads="1"/>
          </p:cNvSpPr>
          <p:nvPr/>
        </p:nvSpPr>
        <p:spPr bwMode="auto">
          <a:xfrm>
            <a:off x="457200" y="304800"/>
            <a:ext cx="8839200" cy="1066800"/>
          </a:xfrm>
          <a:prstGeom prst="rect">
            <a:avLst/>
          </a:prstGeom>
          <a:noFill/>
          <a:ln w="9525">
            <a:noFill/>
            <a:miter lim="800000"/>
            <a:headEnd/>
            <a:tailEnd/>
          </a:ln>
          <a:effec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3200" dirty="0">
                <a:solidFill>
                  <a:schemeClr val="tx2"/>
                </a:solidFill>
                <a:effectLst>
                  <a:outerShdw blurRad="38100" dist="38100" dir="2700000" algn="tl">
                    <a:srgbClr val="C0C0C0"/>
                  </a:outerShdw>
                </a:effectLst>
                <a:latin typeface="Lucida Sans Unicode" pitchFamily="34" charset="0"/>
              </a:rPr>
              <a:t>What is Community-Based Participatory Action Research (CPAR)?</a:t>
            </a:r>
          </a:p>
        </p:txBody>
      </p:sp>
      <p:pic>
        <p:nvPicPr>
          <p:cNvPr id="4" name="Picture 3" descr="Jess_Ridgeway1.jpg"/>
          <p:cNvPicPr>
            <a:picLocks noChangeAspect="1"/>
          </p:cNvPicPr>
          <p:nvPr/>
        </p:nvPicPr>
        <p:blipFill>
          <a:blip r:embed="rId3" cstate="print"/>
          <a:stretch>
            <a:fillRect/>
          </a:stretch>
        </p:blipFill>
        <p:spPr>
          <a:xfrm flipH="1">
            <a:off x="7086600" y="3733800"/>
            <a:ext cx="1714500" cy="2286000"/>
          </a:xfrm>
          <a:prstGeom prst="rect">
            <a:avLst/>
          </a:prstGeom>
        </p:spPr>
      </p:pic>
    </p:spTree>
    <p:extLst>
      <p:ext uri="{BB962C8B-B14F-4D97-AF65-F5344CB8AC3E}">
        <p14:creationId xmlns:p14="http://schemas.microsoft.com/office/powerpoint/2010/main" xmlns="" xmlns:p="http://schemas.openxmlformats.org/presentationml/2006/main" xmlns:r="http://schemas.openxmlformats.org/officeDocument/2006/relationships" xmlns:a="http://schemas.openxmlformats.org/drawingml/2006/main" val="1053459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6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266">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26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266">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26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uiExpand="1"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304800" y="1840873"/>
            <a:ext cx="8534400" cy="4770537"/>
          </a:xfrm>
          <a:prstGeom prst="rect">
            <a:avLst/>
          </a:prstGeom>
        </p:spPr>
        <p:txBody>
          <a:bodyPr wrap="square">
            <a:spAutoFit/>
          </a:bodyPr>
          <a:lstStyle/>
          <a:p>
            <a:pPr marL="457200" indent="-457200" eaLnBrk="1" hangingPunct="1">
              <a:lnSpc>
                <a:spcPct val="80000"/>
              </a:lnSpc>
              <a:buFont typeface="Arial" pitchFamily="34" charset="0"/>
              <a:buChar char="•"/>
            </a:pPr>
            <a:r>
              <a:rPr lang="en-US" sz="2800" b="1" dirty="0" smtClean="0"/>
              <a:t>Project-Based Research </a:t>
            </a:r>
            <a:r>
              <a:rPr lang="en-US" dirty="0" smtClean="0"/>
              <a:t>(</a:t>
            </a:r>
            <a:r>
              <a:rPr lang="en-US" dirty="0" err="1" smtClean="0"/>
              <a:t>Stoecker</a:t>
            </a:r>
            <a:r>
              <a:rPr lang="en-US" dirty="0" smtClean="0"/>
              <a:t>, 2005)</a:t>
            </a:r>
          </a:p>
          <a:p>
            <a:pPr marL="457200" indent="-457200" eaLnBrk="1" hangingPunct="1">
              <a:lnSpc>
                <a:spcPct val="80000"/>
              </a:lnSpc>
              <a:buFont typeface="Arial" pitchFamily="34" charset="0"/>
              <a:buChar char="•"/>
            </a:pPr>
            <a:r>
              <a:rPr lang="en-US" sz="2800" b="1" dirty="0" smtClean="0"/>
              <a:t>Action </a:t>
            </a:r>
            <a:r>
              <a:rPr lang="en-US" sz="2800" b="1" dirty="0"/>
              <a:t>research</a:t>
            </a:r>
            <a:r>
              <a:rPr lang="en-US" sz="2800" dirty="0"/>
              <a:t> </a:t>
            </a:r>
            <a:r>
              <a:rPr lang="en-US" dirty="0"/>
              <a:t>(</a:t>
            </a:r>
            <a:r>
              <a:rPr lang="en-US" dirty="0" err="1"/>
              <a:t>Argyris</a:t>
            </a:r>
            <a:r>
              <a:rPr lang="en-US" dirty="0"/>
              <a:t> &amp; </a:t>
            </a:r>
            <a:r>
              <a:rPr lang="en-US" dirty="0" err="1"/>
              <a:t>Schon</a:t>
            </a:r>
            <a:r>
              <a:rPr lang="en-US" dirty="0"/>
              <a:t> 1989; </a:t>
            </a:r>
            <a:r>
              <a:rPr lang="en-US" dirty="0" err="1"/>
              <a:t>McNiff</a:t>
            </a:r>
            <a:r>
              <a:rPr lang="en-US" dirty="0"/>
              <a:t> 1992; Mills 2000)</a:t>
            </a:r>
          </a:p>
          <a:p>
            <a:pPr marL="457200" indent="-457200" eaLnBrk="1" hangingPunct="1">
              <a:lnSpc>
                <a:spcPct val="80000"/>
              </a:lnSpc>
              <a:buFont typeface="Arial" pitchFamily="34" charset="0"/>
              <a:buChar char="•"/>
            </a:pPr>
            <a:r>
              <a:rPr lang="en-US" sz="2800" b="1" dirty="0"/>
              <a:t>Participatory action research</a:t>
            </a:r>
            <a:r>
              <a:rPr lang="en-US" sz="2800" dirty="0"/>
              <a:t> </a:t>
            </a:r>
            <a:r>
              <a:rPr lang="en-US" dirty="0"/>
              <a:t>(Park, </a:t>
            </a:r>
            <a:r>
              <a:rPr lang="en-US" dirty="0" err="1"/>
              <a:t>Brydon</a:t>
            </a:r>
            <a:r>
              <a:rPr lang="en-US" dirty="0"/>
              <a:t>-Miller, Hall and Jackson 1993; Whyte 1991; </a:t>
            </a:r>
            <a:r>
              <a:rPr lang="en-US" dirty="0" err="1"/>
              <a:t>Fals-Borda</a:t>
            </a:r>
            <a:r>
              <a:rPr lang="en-US" dirty="0"/>
              <a:t>, 1991; </a:t>
            </a:r>
            <a:r>
              <a:rPr lang="en-US" dirty="0" err="1"/>
              <a:t>Selener</a:t>
            </a:r>
            <a:r>
              <a:rPr lang="en-US" dirty="0"/>
              <a:t> 1997)</a:t>
            </a:r>
          </a:p>
          <a:p>
            <a:pPr marL="457200" indent="-457200" eaLnBrk="1" hangingPunct="1">
              <a:lnSpc>
                <a:spcPct val="80000"/>
              </a:lnSpc>
              <a:buFont typeface="Arial" pitchFamily="34" charset="0"/>
              <a:buChar char="•"/>
            </a:pPr>
            <a:r>
              <a:rPr lang="en-US" sz="2800" b="1" dirty="0"/>
              <a:t>Rapid rural appraisal</a:t>
            </a:r>
            <a:r>
              <a:rPr lang="en-US" sz="2800" dirty="0"/>
              <a:t> </a:t>
            </a:r>
            <a:r>
              <a:rPr lang="en-US" dirty="0"/>
              <a:t>(Beebe 1995; Chambers)</a:t>
            </a:r>
          </a:p>
          <a:p>
            <a:pPr marL="457200" indent="-457200" eaLnBrk="1" hangingPunct="1">
              <a:lnSpc>
                <a:spcPct val="80000"/>
              </a:lnSpc>
              <a:buFont typeface="Arial" pitchFamily="34" charset="0"/>
              <a:buChar char="•"/>
            </a:pPr>
            <a:r>
              <a:rPr lang="en-US" sz="2800" b="1" dirty="0"/>
              <a:t>Applied rural research</a:t>
            </a:r>
            <a:r>
              <a:rPr lang="en-US" sz="2800" dirty="0"/>
              <a:t> </a:t>
            </a:r>
            <a:r>
              <a:rPr lang="en-US" dirty="0"/>
              <a:t>(Whittaker &amp; </a:t>
            </a:r>
            <a:r>
              <a:rPr lang="en-US" dirty="0" err="1"/>
              <a:t>Banwell</a:t>
            </a:r>
            <a:r>
              <a:rPr lang="en-US" dirty="0"/>
              <a:t> 2002)</a:t>
            </a:r>
          </a:p>
          <a:p>
            <a:pPr marL="457200" indent="-457200" eaLnBrk="1" hangingPunct="1">
              <a:lnSpc>
                <a:spcPct val="80000"/>
              </a:lnSpc>
              <a:buFont typeface="Arial" pitchFamily="34" charset="0"/>
              <a:buChar char="•"/>
            </a:pPr>
            <a:r>
              <a:rPr lang="en-US" sz="2800" b="1" dirty="0"/>
              <a:t>Participatory rural appraisal</a:t>
            </a:r>
            <a:r>
              <a:rPr lang="en-US" sz="2800" dirty="0"/>
              <a:t> </a:t>
            </a:r>
            <a:r>
              <a:rPr lang="en-US" dirty="0"/>
              <a:t>(Campbell 2001)</a:t>
            </a:r>
            <a:r>
              <a:rPr lang="en-US" sz="2800" dirty="0"/>
              <a:t> </a:t>
            </a:r>
          </a:p>
          <a:p>
            <a:pPr marL="457200" indent="-457200" eaLnBrk="1" hangingPunct="1">
              <a:lnSpc>
                <a:spcPct val="80000"/>
              </a:lnSpc>
              <a:buFont typeface="Arial" pitchFamily="34" charset="0"/>
              <a:buChar char="•"/>
            </a:pPr>
            <a:r>
              <a:rPr lang="en-US" sz="2800" b="1" dirty="0"/>
              <a:t>Rapid ethnographic assessment</a:t>
            </a:r>
            <a:r>
              <a:rPr lang="en-US" sz="2800" dirty="0"/>
              <a:t> </a:t>
            </a:r>
            <a:r>
              <a:rPr lang="en-US" dirty="0"/>
              <a:t>(</a:t>
            </a:r>
            <a:r>
              <a:rPr lang="en-US" dirty="0" err="1"/>
              <a:t>Taplin</a:t>
            </a:r>
            <a:r>
              <a:rPr lang="en-US" dirty="0"/>
              <a:t>, </a:t>
            </a:r>
            <a:r>
              <a:rPr lang="en-US" dirty="0" err="1"/>
              <a:t>Scheld</a:t>
            </a:r>
            <a:r>
              <a:rPr lang="en-US" dirty="0"/>
              <a:t> &amp; Low 2002)</a:t>
            </a:r>
          </a:p>
          <a:p>
            <a:pPr marL="457200" indent="-457200" eaLnBrk="1" hangingPunct="1">
              <a:lnSpc>
                <a:spcPct val="80000"/>
              </a:lnSpc>
              <a:buFont typeface="Arial" pitchFamily="34" charset="0"/>
              <a:buChar char="•"/>
            </a:pPr>
            <a:r>
              <a:rPr lang="en-US" sz="2800" b="1" dirty="0"/>
              <a:t>Participatory research</a:t>
            </a:r>
            <a:r>
              <a:rPr lang="en-US" sz="2800" dirty="0"/>
              <a:t> </a:t>
            </a:r>
            <a:r>
              <a:rPr lang="en-US" dirty="0"/>
              <a:t>(Hall 1984; Brown 1985)</a:t>
            </a:r>
          </a:p>
          <a:p>
            <a:pPr marL="457200" indent="-457200" eaLnBrk="1" hangingPunct="1">
              <a:lnSpc>
                <a:spcPct val="80000"/>
              </a:lnSpc>
              <a:buFont typeface="Arial" pitchFamily="34" charset="0"/>
              <a:buChar char="•"/>
            </a:pPr>
            <a:r>
              <a:rPr lang="en-US" sz="2800" b="1" dirty="0"/>
              <a:t>Feminist research</a:t>
            </a:r>
            <a:r>
              <a:rPr lang="en-US" sz="2800" dirty="0"/>
              <a:t> </a:t>
            </a:r>
            <a:r>
              <a:rPr lang="en-US" dirty="0"/>
              <a:t>(</a:t>
            </a:r>
            <a:r>
              <a:rPr lang="en-US" dirty="0" err="1"/>
              <a:t>Fonow</a:t>
            </a:r>
            <a:r>
              <a:rPr lang="en-US" dirty="0"/>
              <a:t> &amp; Cook 1991)</a:t>
            </a:r>
            <a:r>
              <a:rPr lang="en-US" sz="2800" dirty="0"/>
              <a:t> </a:t>
            </a:r>
          </a:p>
          <a:p>
            <a:pPr marL="457200" indent="-457200" eaLnBrk="1" hangingPunct="1">
              <a:lnSpc>
                <a:spcPct val="80000"/>
              </a:lnSpc>
              <a:buFont typeface="Arial" pitchFamily="34" charset="0"/>
              <a:buChar char="•"/>
            </a:pPr>
            <a:r>
              <a:rPr lang="en-US" sz="2800" b="1" dirty="0"/>
              <a:t>Empowerment evaluation</a:t>
            </a:r>
            <a:r>
              <a:rPr lang="en-US" sz="2800" dirty="0"/>
              <a:t> </a:t>
            </a:r>
            <a:r>
              <a:rPr lang="en-US" dirty="0"/>
              <a:t>(</a:t>
            </a:r>
            <a:r>
              <a:rPr lang="en-US" dirty="0" err="1"/>
              <a:t>Fetterman</a:t>
            </a:r>
            <a:r>
              <a:rPr lang="en-US" dirty="0"/>
              <a:t> 2001)</a:t>
            </a:r>
            <a:r>
              <a:rPr lang="en-US" sz="2800" dirty="0"/>
              <a:t>  </a:t>
            </a:r>
          </a:p>
          <a:p>
            <a:pPr marL="457200" indent="-457200" eaLnBrk="1" hangingPunct="1">
              <a:lnSpc>
                <a:spcPct val="80000"/>
              </a:lnSpc>
              <a:buFont typeface="Arial" pitchFamily="34" charset="0"/>
              <a:buChar char="•"/>
            </a:pPr>
            <a:r>
              <a:rPr lang="en-US" sz="2800" b="1" dirty="0"/>
              <a:t>Community-based research</a:t>
            </a:r>
            <a:r>
              <a:rPr lang="en-US" sz="2800" dirty="0"/>
              <a:t> </a:t>
            </a:r>
            <a:r>
              <a:rPr lang="en-US" dirty="0"/>
              <a:t>(Cotter, </a:t>
            </a:r>
            <a:r>
              <a:rPr lang="en-US" dirty="0" err="1"/>
              <a:t>Welleford</a:t>
            </a:r>
            <a:r>
              <a:rPr lang="en-US" dirty="0"/>
              <a:t>, </a:t>
            </a:r>
            <a:r>
              <a:rPr lang="en-US" dirty="0" err="1"/>
              <a:t>Vesley</a:t>
            </a:r>
            <a:r>
              <a:rPr lang="en-US" dirty="0"/>
              <a:t>-Massey &amp; Thurston 2003, Strand, </a:t>
            </a:r>
            <a:r>
              <a:rPr lang="en-US" dirty="0" err="1"/>
              <a:t>Marullo</a:t>
            </a:r>
            <a:r>
              <a:rPr lang="en-US" dirty="0"/>
              <a:t>, </a:t>
            </a:r>
            <a:r>
              <a:rPr lang="en-US" dirty="0" err="1"/>
              <a:t>Cutforth</a:t>
            </a:r>
            <a:r>
              <a:rPr lang="en-US" dirty="0"/>
              <a:t>, </a:t>
            </a:r>
            <a:r>
              <a:rPr lang="en-US" dirty="0" err="1"/>
              <a:t>Stoecker</a:t>
            </a:r>
            <a:r>
              <a:rPr lang="en-US" dirty="0"/>
              <a:t> &amp; Donohue 2003)</a:t>
            </a:r>
          </a:p>
        </p:txBody>
      </p:sp>
      <p:sp>
        <p:nvSpPr>
          <p:cNvPr id="3" name="Title 2"/>
          <p:cNvSpPr>
            <a:spLocks noGrp="1"/>
          </p:cNvSpPr>
          <p:nvPr>
            <p:ph type="title"/>
          </p:nvPr>
        </p:nvSpPr>
        <p:spPr/>
        <p:txBody>
          <a:bodyPr/>
          <a:lstStyle/>
          <a:p>
            <a:pPr algn="ctr"/>
            <a:r>
              <a:rPr lang="en-US" dirty="0" smtClean="0"/>
              <a:t>A few related terms…</a:t>
            </a:r>
            <a:endParaRPr lang="en-US" dirty="0"/>
          </a:p>
        </p:txBody>
      </p:sp>
    </p:spTree>
    <p:extLst>
      <p:ext uri="{BB962C8B-B14F-4D97-AF65-F5344CB8AC3E}">
        <p14:creationId xmlns:p14="http://schemas.microsoft.com/office/powerpoint/2010/main" xmlns="" xmlns:p="http://schemas.openxmlformats.org/presentationml/2006/main" xmlns:r="http://schemas.openxmlformats.org/officeDocument/2006/relationships" xmlns:a="http://schemas.openxmlformats.org/drawingml/2006/main" val="2186931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609600" y="274638"/>
            <a:ext cx="8229600" cy="1143000"/>
          </a:xfrm>
        </p:spPr>
        <p:txBody>
          <a:bodyPr/>
          <a:lstStyle/>
          <a:p>
            <a:pPr algn="l" eaLnBrk="1" hangingPunct="1"/>
            <a:r>
              <a:rPr lang="en-US" smtClean="0"/>
              <a:t>The PAR Cycle</a:t>
            </a:r>
          </a:p>
        </p:txBody>
      </p:sp>
      <p:sp>
        <p:nvSpPr>
          <p:cNvPr id="13" name="TextBox 10"/>
          <p:cNvSpPr txBox="1">
            <a:spLocks noChangeArrowheads="1"/>
          </p:cNvSpPr>
          <p:nvPr/>
        </p:nvSpPr>
        <p:spPr bwMode="auto">
          <a:xfrm>
            <a:off x="3429000" y="1616407"/>
            <a:ext cx="1828800" cy="1477328"/>
          </a:xfrm>
          <a:prstGeom prst="rect">
            <a:avLst/>
          </a:prstGeom>
          <a:noFill/>
          <a:ln w="9525">
            <a:noFill/>
            <a:miter lim="800000"/>
            <a:headEnd/>
            <a:tailEnd/>
          </a:ln>
        </p:spPr>
        <p:txBody>
          <a:bodyPr wrap="square">
            <a:spAutoFit/>
          </a:bodyPr>
          <a:lstStyle/>
          <a:p>
            <a:pPr algn="ctr"/>
            <a:r>
              <a:rPr lang="en-US" b="1" dirty="0" smtClean="0"/>
              <a:t>RESEARCH &amp;</a:t>
            </a:r>
          </a:p>
          <a:p>
            <a:pPr algn="ctr"/>
            <a:r>
              <a:rPr lang="en-US" b="1" dirty="0" smtClean="0"/>
              <a:t>ACTION</a:t>
            </a:r>
          </a:p>
          <a:p>
            <a:pPr algn="ctr"/>
            <a:r>
              <a:rPr lang="en-US" dirty="0" smtClean="0"/>
              <a:t>Collecting Data; </a:t>
            </a:r>
            <a:r>
              <a:rPr lang="en-US" dirty="0" err="1" smtClean="0"/>
              <a:t>Implementation;Testing</a:t>
            </a:r>
            <a:r>
              <a:rPr lang="en-US" dirty="0" smtClean="0"/>
              <a:t> </a:t>
            </a:r>
            <a:r>
              <a:rPr lang="en-US" dirty="0"/>
              <a:t>an idea</a:t>
            </a:r>
          </a:p>
        </p:txBody>
      </p:sp>
      <p:sp>
        <p:nvSpPr>
          <p:cNvPr id="14" name="TextBox 11"/>
          <p:cNvSpPr txBox="1">
            <a:spLocks noChangeArrowheads="1"/>
          </p:cNvSpPr>
          <p:nvPr/>
        </p:nvSpPr>
        <p:spPr bwMode="auto">
          <a:xfrm>
            <a:off x="5410200" y="3768878"/>
            <a:ext cx="3048000" cy="1200329"/>
          </a:xfrm>
          <a:prstGeom prst="rect">
            <a:avLst/>
          </a:prstGeom>
          <a:noFill/>
          <a:ln w="9525">
            <a:noFill/>
            <a:miter lim="800000"/>
            <a:headEnd/>
            <a:tailEnd/>
          </a:ln>
        </p:spPr>
        <p:txBody>
          <a:bodyPr wrap="square">
            <a:spAutoFit/>
          </a:bodyPr>
          <a:lstStyle/>
          <a:p>
            <a:r>
              <a:rPr lang="en-US" b="1" dirty="0" smtClean="0"/>
              <a:t>REFLECTION &amp; EVALUATION</a:t>
            </a:r>
          </a:p>
          <a:p>
            <a:r>
              <a:rPr lang="en-US" dirty="0" smtClean="0"/>
              <a:t>How well did the idea or process work? </a:t>
            </a:r>
            <a:endParaRPr lang="en-US" dirty="0"/>
          </a:p>
        </p:txBody>
      </p:sp>
      <p:sp>
        <p:nvSpPr>
          <p:cNvPr id="15" name="TextBox 12"/>
          <p:cNvSpPr txBox="1">
            <a:spLocks noChangeArrowheads="1"/>
          </p:cNvSpPr>
          <p:nvPr/>
        </p:nvSpPr>
        <p:spPr bwMode="auto">
          <a:xfrm>
            <a:off x="1905000" y="3893477"/>
            <a:ext cx="1905000" cy="923330"/>
          </a:xfrm>
          <a:prstGeom prst="rect">
            <a:avLst/>
          </a:prstGeom>
          <a:noFill/>
          <a:ln w="9525">
            <a:noFill/>
            <a:miter lim="800000"/>
            <a:headEnd/>
            <a:tailEnd/>
          </a:ln>
        </p:spPr>
        <p:txBody>
          <a:bodyPr>
            <a:spAutoFit/>
          </a:bodyPr>
          <a:lstStyle/>
          <a:p>
            <a:r>
              <a:rPr lang="en-US" b="1" dirty="0" smtClean="0"/>
              <a:t>PREPARATION</a:t>
            </a:r>
          </a:p>
          <a:p>
            <a:r>
              <a:rPr lang="en-US" dirty="0" smtClean="0"/>
              <a:t>Reflection </a:t>
            </a:r>
            <a:r>
              <a:rPr lang="en-US" dirty="0"/>
              <a:t>and planning </a:t>
            </a:r>
          </a:p>
        </p:txBody>
      </p:sp>
      <p:sp>
        <p:nvSpPr>
          <p:cNvPr id="16" name="Curved Left Arrow 15"/>
          <p:cNvSpPr>
            <a:spLocks noChangeArrowheads="1"/>
          </p:cNvSpPr>
          <p:nvPr/>
        </p:nvSpPr>
        <p:spPr bwMode="auto">
          <a:xfrm rot="-9241391">
            <a:off x="2425700" y="1708482"/>
            <a:ext cx="574675" cy="2163763"/>
          </a:xfrm>
          <a:prstGeom prst="curvedLeftArrow">
            <a:avLst>
              <a:gd name="adj1" fmla="val 24997"/>
              <a:gd name="adj2" fmla="val 49993"/>
              <a:gd name="adj3" fmla="val 25000"/>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endParaRPr lang="en-US">
              <a:latin typeface="Calibri" charset="0"/>
            </a:endParaRPr>
          </a:p>
        </p:txBody>
      </p:sp>
      <p:sp>
        <p:nvSpPr>
          <p:cNvPr id="17" name="Curved Left Arrow 16"/>
          <p:cNvSpPr>
            <a:spLocks noChangeArrowheads="1"/>
          </p:cNvSpPr>
          <p:nvPr/>
        </p:nvSpPr>
        <p:spPr bwMode="auto">
          <a:xfrm rot="5400000">
            <a:off x="4056856" y="3615863"/>
            <a:ext cx="725488" cy="3352800"/>
          </a:xfrm>
          <a:prstGeom prst="curvedLeftArrow">
            <a:avLst>
              <a:gd name="adj1" fmla="val 24990"/>
              <a:gd name="adj2" fmla="val 49980"/>
              <a:gd name="adj3" fmla="val 25000"/>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endParaRPr lang="en-US">
              <a:latin typeface="Calibri" charset="0"/>
            </a:endParaRPr>
          </a:p>
        </p:txBody>
      </p:sp>
      <p:sp>
        <p:nvSpPr>
          <p:cNvPr id="18" name="Curved Left Arrow 17"/>
          <p:cNvSpPr>
            <a:spLocks noChangeArrowheads="1"/>
          </p:cNvSpPr>
          <p:nvPr/>
        </p:nvSpPr>
        <p:spPr bwMode="auto">
          <a:xfrm rot="-1755930">
            <a:off x="5832475" y="1729120"/>
            <a:ext cx="590550" cy="2084387"/>
          </a:xfrm>
          <a:prstGeom prst="curvedLeftArrow">
            <a:avLst>
              <a:gd name="adj1" fmla="val 25017"/>
              <a:gd name="adj2" fmla="val 50051"/>
              <a:gd name="adj3" fmla="val 25000"/>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endParaRPr lang="en-US">
              <a:latin typeface="Calibri" charset="0"/>
            </a:endParaRPr>
          </a:p>
        </p:txBody>
      </p:sp>
      <p:sp>
        <p:nvSpPr>
          <p:cNvPr id="24" name="Curved Right Arrow 23"/>
          <p:cNvSpPr>
            <a:spLocks noChangeArrowheads="1"/>
          </p:cNvSpPr>
          <p:nvPr/>
        </p:nvSpPr>
        <p:spPr bwMode="auto">
          <a:xfrm rot="-5852648">
            <a:off x="1396206" y="4917614"/>
            <a:ext cx="676275" cy="2433638"/>
          </a:xfrm>
          <a:prstGeom prst="curvedRightArrow">
            <a:avLst>
              <a:gd name="adj1" fmla="val 24990"/>
              <a:gd name="adj2" fmla="val 49980"/>
              <a:gd name="adj3" fmla="val 25000"/>
            </a:avLst>
          </a:prstGeom>
          <a:solidFill>
            <a:srgbClr val="0B8022"/>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endParaRPr lang="en-US">
              <a:latin typeface="Calibri" charset="0"/>
            </a:endParaRPr>
          </a:p>
        </p:txBody>
      </p:sp>
      <p:sp>
        <p:nvSpPr>
          <p:cNvPr id="25" name="Curved Right Arrow 24"/>
          <p:cNvSpPr>
            <a:spLocks noChangeArrowheads="1"/>
          </p:cNvSpPr>
          <p:nvPr/>
        </p:nvSpPr>
        <p:spPr bwMode="auto">
          <a:xfrm rot="-5400000">
            <a:off x="6438900" y="4993019"/>
            <a:ext cx="852487" cy="2300288"/>
          </a:xfrm>
          <a:prstGeom prst="curvedRightArrow">
            <a:avLst>
              <a:gd name="adj1" fmla="val 25034"/>
              <a:gd name="adj2" fmla="val 50044"/>
              <a:gd name="adj3" fmla="val 25000"/>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endParaRPr lang="en-US">
              <a:latin typeface="Calibri" charset="0"/>
            </a:endParaRPr>
          </a:p>
        </p:txBody>
      </p:sp>
      <p:sp>
        <p:nvSpPr>
          <p:cNvPr id="26" name="TextBox 23"/>
          <p:cNvSpPr txBox="1">
            <a:spLocks noChangeArrowheads="1"/>
          </p:cNvSpPr>
          <p:nvPr/>
        </p:nvSpPr>
        <p:spPr bwMode="auto">
          <a:xfrm>
            <a:off x="457200" y="5197807"/>
            <a:ext cx="1219200" cy="646113"/>
          </a:xfrm>
          <a:prstGeom prst="rect">
            <a:avLst/>
          </a:prstGeom>
          <a:noFill/>
          <a:ln w="9525">
            <a:noFill/>
            <a:miter lim="800000"/>
            <a:headEnd/>
            <a:tailEnd/>
          </a:ln>
        </p:spPr>
        <p:txBody>
          <a:bodyPr>
            <a:spAutoFit/>
          </a:bodyPr>
          <a:lstStyle/>
          <a:p>
            <a:r>
              <a:rPr lang="en-US"/>
              <a:t>Initial concept</a:t>
            </a:r>
          </a:p>
        </p:txBody>
      </p:sp>
      <p:sp>
        <p:nvSpPr>
          <p:cNvPr id="27" name="TextBox 24"/>
          <p:cNvSpPr txBox="1">
            <a:spLocks noChangeArrowheads="1"/>
          </p:cNvSpPr>
          <p:nvPr/>
        </p:nvSpPr>
        <p:spPr bwMode="auto">
          <a:xfrm>
            <a:off x="7467600" y="5121607"/>
            <a:ext cx="1752600" cy="646331"/>
          </a:xfrm>
          <a:prstGeom prst="rect">
            <a:avLst/>
          </a:prstGeom>
          <a:noFill/>
          <a:ln w="9525">
            <a:noFill/>
            <a:miter lim="800000"/>
            <a:headEnd/>
            <a:tailEnd/>
          </a:ln>
        </p:spPr>
        <p:txBody>
          <a:bodyPr wrap="square">
            <a:spAutoFit/>
          </a:bodyPr>
          <a:lstStyle/>
          <a:p>
            <a:r>
              <a:rPr lang="en-US" dirty="0"/>
              <a:t>Next learning cycle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spcBef>
                <a:spcPct val="0"/>
              </a:spcBef>
              <a:buFontTx/>
              <a:buChar char="-"/>
            </a:pPr>
            <a:r>
              <a:rPr lang="en-US" dirty="0" smtClean="0"/>
              <a:t>Participation can increase relevance, ownership and empowerment. </a:t>
            </a:r>
          </a:p>
          <a:p>
            <a:pPr>
              <a:spcBef>
                <a:spcPct val="0"/>
              </a:spcBef>
              <a:buFontTx/>
              <a:buChar char="-"/>
            </a:pPr>
            <a:r>
              <a:rPr lang="en-US" dirty="0" smtClean="0"/>
              <a:t>But participation is costly.  Do what is feasible and relevant for the research.</a:t>
            </a:r>
          </a:p>
          <a:p>
            <a:pPr>
              <a:spcBef>
                <a:spcPct val="0"/>
              </a:spcBef>
              <a:buFontTx/>
              <a:buChar char="-"/>
            </a:pPr>
            <a:r>
              <a:rPr lang="en-US" dirty="0" smtClean="0"/>
              <a:t>Represent diverse community interests and not just 1-2 community members.</a:t>
            </a:r>
          </a:p>
          <a:p>
            <a:endParaRPr lang="en-US" dirty="0"/>
          </a:p>
        </p:txBody>
      </p:sp>
      <p:pic>
        <p:nvPicPr>
          <p:cNvPr id="1026" name="Picture 2" descr="diagram of cbpr process. shows the three main phases of research: development (focus of inquire / problem definition, study design, funding), implementation (recruit participants, deploy instruments, collect data), dissemination (analysis, intervention, translatio).  shows the vital role of the citizen community feeding into the process by keeping the research ethically sound and socially relevant: development meets community priorities and has relevance, implementation has accessible instruments and effective recruitment, dissemination has publiczed findings and helps community.  shows the vital role of the academic community feeding into the process by keeping the research scientifically sound and academically relevant: development has scientific value and meets funder priorities, recruitment is safe and instruments are valid, dissemination builds on theory and findings are published"/>
          <p:cNvPicPr>
            <a:picLocks noChangeAspect="1" noChangeArrowheads="1"/>
          </p:cNvPicPr>
          <p:nvPr/>
        </p:nvPicPr>
        <p:blipFill>
          <a:blip r:embed="rId2" cstate="print"/>
          <a:srcRect/>
          <a:stretch>
            <a:fillRect/>
          </a:stretch>
        </p:blipFill>
        <p:spPr bwMode="auto">
          <a:xfrm>
            <a:off x="0" y="1447800"/>
            <a:ext cx="9144000" cy="4986401"/>
          </a:xfrm>
          <a:prstGeom prst="rect">
            <a:avLst/>
          </a:prstGeom>
          <a:noFill/>
        </p:spPr>
      </p:pic>
      <p:sp>
        <p:nvSpPr>
          <p:cNvPr id="6" name="Title 1"/>
          <p:cNvSpPr txBox="1">
            <a:spLocks/>
          </p:cNvSpPr>
          <p:nvPr/>
        </p:nvSpPr>
        <p:spPr>
          <a:xfrm>
            <a:off x="0" y="533400"/>
            <a:ext cx="8229600" cy="1143000"/>
          </a:xfrm>
          <a:prstGeom prst="rect">
            <a:avLst/>
          </a:prstGeom>
        </p:spPr>
        <p:txBody>
          <a:bodyPr rIns="91440" anchor="b">
            <a:normAutofit fontScale="82500" lnSpcReduction="20000"/>
            <a:scene3d>
              <a:camera prst="orthographicFront"/>
              <a:lightRig rig="soft" dir="t">
                <a:rot lat="0" lon="0" rev="2400000"/>
              </a:lightRig>
            </a:scene3d>
            <a:sp3d>
              <a:bevelT w="19050" h="12700"/>
            </a:sp3d>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31859C"/>
                </a:solidFill>
                <a:effectLst>
                  <a:outerShdw blurRad="38100" dist="25500" dir="5400000" algn="tl" rotWithShape="0">
                    <a:srgbClr val="000000">
                      <a:satMod val="180000"/>
                      <a:alpha val="75000"/>
                    </a:srgbClr>
                  </a:outerShdw>
                </a:effectLst>
                <a:uLnTx/>
                <a:uFillTx/>
                <a:latin typeface="+mj-lt"/>
                <a:ea typeface="+mj-ea"/>
                <a:cs typeface="+mj-cs"/>
              </a:rPr>
              <a:t>Community Participation: Structure</a:t>
            </a:r>
            <a:r>
              <a:rPr kumimoji="0" lang="en-US" sz="4000" b="0"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
            </a:r>
            <a:br>
              <a:rPr kumimoji="0" lang="en-US" sz="4000" b="0"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br>
            <a:r>
              <a:rPr kumimoji="0" lang="en-US" sz="2200" b="1"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Comic Sans MS" charset="0"/>
                <a:ea typeface="+mj-ea"/>
                <a:cs typeface="+mj-cs"/>
              </a:rPr>
              <a:t>Community participation can occur at any stage of research</a:t>
            </a:r>
            <a:r>
              <a:rPr kumimoji="0" lang="en-US" sz="2200" b="0"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Comic Sans MS" charset="0"/>
                <a:ea typeface="+mj-ea"/>
                <a:cs typeface="+mj-cs"/>
              </a:rPr>
              <a:t>.</a:t>
            </a:r>
            <a:r>
              <a:rPr kumimoji="0" lang="en-US" sz="4000" b="0"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Comic Sans MS" charset="0"/>
                <a:ea typeface="+mj-ea"/>
                <a:cs typeface="+mj-cs"/>
              </a:rPr>
              <a:t/>
            </a:r>
            <a:br>
              <a:rPr kumimoji="0" lang="en-US" sz="4000" b="0" i="0" u="none" strike="noStrike" kern="1200" cap="none" spc="0" normalizeH="0" baseline="0" noProof="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Comic Sans MS" charset="0"/>
                <a:ea typeface="+mj-ea"/>
                <a:cs typeface="+mj-cs"/>
              </a:rPr>
            </a:br>
            <a:endParaRPr kumimoji="0" lang="en-US" sz="4000" b="0" i="0" u="none" strike="noStrike" kern="1200" cap="none" spc="0" normalizeH="0" baseline="0" noProof="0" dirty="0" smtClean="0">
              <a:ln>
                <a:noFill/>
              </a:ln>
              <a:solidFill>
                <a:srgbClr val="376092"/>
              </a:solidFill>
              <a:effectLst>
                <a:outerShdw blurRad="38100" dist="25500" dir="5400000" algn="tl" rotWithShape="0">
                  <a:srgbClr val="000000">
                    <a:satMod val="180000"/>
                    <a:alpha val="7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92D050"/>
        </a:solidFill>
        <a:effectLst/>
      </p:bgPr>
    </p:bg>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1752600"/>
            <a:ext cx="8229600" cy="1143000"/>
          </a:xfrm>
        </p:spPr>
        <p:txBody>
          <a:bodyPr>
            <a:normAutofit/>
          </a:bodyPr>
          <a:lstStyle/>
          <a:p>
            <a:pPr algn="l" eaLnBrk="1" hangingPunct="1"/>
            <a:r>
              <a:rPr lang="en-US" sz="6000" dirty="0" smtClean="0"/>
              <a:t>CPAR in Practice</a:t>
            </a:r>
          </a:p>
        </p:txBody>
      </p:sp>
      <p:pic>
        <p:nvPicPr>
          <p:cNvPr id="3" name="Picture 2" descr="bbqsinging.jpg"/>
          <p:cNvPicPr>
            <a:picLocks noChangeAspect="1"/>
          </p:cNvPicPr>
          <p:nvPr/>
        </p:nvPicPr>
        <p:blipFill>
          <a:blip r:embed="rId3" cstate="print"/>
          <a:stretch>
            <a:fillRect/>
          </a:stretch>
        </p:blipFill>
        <p:spPr>
          <a:xfrm>
            <a:off x="2133600" y="3124200"/>
            <a:ext cx="5031113" cy="33401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609600" y="274638"/>
            <a:ext cx="8229600" cy="1143000"/>
          </a:xfrm>
        </p:spPr>
        <p:txBody>
          <a:bodyPr/>
          <a:lstStyle/>
          <a:p>
            <a:pPr algn="l" eaLnBrk="1" hangingPunct="1"/>
            <a:r>
              <a:rPr lang="en-US" smtClean="0"/>
              <a:t>The PAR Cycle</a:t>
            </a:r>
          </a:p>
        </p:txBody>
      </p:sp>
      <p:sp>
        <p:nvSpPr>
          <p:cNvPr id="20483" name="TextBox 10"/>
          <p:cNvSpPr txBox="1">
            <a:spLocks noChangeArrowheads="1"/>
          </p:cNvSpPr>
          <p:nvPr/>
        </p:nvSpPr>
        <p:spPr bwMode="auto">
          <a:xfrm>
            <a:off x="3429000" y="1540207"/>
            <a:ext cx="1828800" cy="1477328"/>
          </a:xfrm>
          <a:prstGeom prst="rect">
            <a:avLst/>
          </a:prstGeom>
          <a:noFill/>
          <a:ln w="9525">
            <a:noFill/>
            <a:miter lim="800000"/>
            <a:headEnd/>
            <a:tailEnd/>
          </a:ln>
        </p:spPr>
        <p:txBody>
          <a:bodyPr wrap="square">
            <a:spAutoFit/>
          </a:bodyPr>
          <a:lstStyle/>
          <a:p>
            <a:pPr algn="ctr"/>
            <a:r>
              <a:rPr lang="en-US" b="1" dirty="0" smtClean="0"/>
              <a:t>RESEARCH &amp;</a:t>
            </a:r>
          </a:p>
          <a:p>
            <a:pPr algn="ctr"/>
            <a:r>
              <a:rPr lang="en-US" b="1" dirty="0" smtClean="0"/>
              <a:t>ACTION</a:t>
            </a:r>
          </a:p>
          <a:p>
            <a:pPr algn="ctr"/>
            <a:r>
              <a:rPr lang="en-US" dirty="0" smtClean="0"/>
              <a:t>Collecting Data; </a:t>
            </a:r>
            <a:r>
              <a:rPr lang="en-US" dirty="0" err="1" smtClean="0"/>
              <a:t>Implementation;Testing</a:t>
            </a:r>
            <a:r>
              <a:rPr lang="en-US" dirty="0" smtClean="0"/>
              <a:t> </a:t>
            </a:r>
            <a:r>
              <a:rPr lang="en-US" dirty="0"/>
              <a:t>an idea</a:t>
            </a:r>
          </a:p>
        </p:txBody>
      </p:sp>
      <p:sp>
        <p:nvSpPr>
          <p:cNvPr id="20484" name="TextBox 11"/>
          <p:cNvSpPr txBox="1">
            <a:spLocks noChangeArrowheads="1"/>
          </p:cNvSpPr>
          <p:nvPr/>
        </p:nvSpPr>
        <p:spPr bwMode="auto">
          <a:xfrm>
            <a:off x="5410200" y="3692678"/>
            <a:ext cx="3048000" cy="1200329"/>
          </a:xfrm>
          <a:prstGeom prst="rect">
            <a:avLst/>
          </a:prstGeom>
          <a:noFill/>
          <a:ln w="9525">
            <a:noFill/>
            <a:miter lim="800000"/>
            <a:headEnd/>
            <a:tailEnd/>
          </a:ln>
        </p:spPr>
        <p:txBody>
          <a:bodyPr wrap="square">
            <a:spAutoFit/>
          </a:bodyPr>
          <a:lstStyle/>
          <a:p>
            <a:r>
              <a:rPr lang="en-US" b="1" dirty="0" smtClean="0"/>
              <a:t>REFLECTION &amp; EVALUATION</a:t>
            </a:r>
          </a:p>
          <a:p>
            <a:r>
              <a:rPr lang="en-US" dirty="0" smtClean="0"/>
              <a:t>How well did the idea or process work? </a:t>
            </a:r>
            <a:endParaRPr lang="en-US" dirty="0"/>
          </a:p>
        </p:txBody>
      </p:sp>
      <p:sp>
        <p:nvSpPr>
          <p:cNvPr id="20485" name="TextBox 12"/>
          <p:cNvSpPr txBox="1">
            <a:spLocks noChangeArrowheads="1"/>
          </p:cNvSpPr>
          <p:nvPr/>
        </p:nvSpPr>
        <p:spPr bwMode="auto">
          <a:xfrm>
            <a:off x="1905000" y="3817277"/>
            <a:ext cx="1905000" cy="923330"/>
          </a:xfrm>
          <a:prstGeom prst="rect">
            <a:avLst/>
          </a:prstGeom>
          <a:noFill/>
          <a:ln w="9525">
            <a:noFill/>
            <a:miter lim="800000"/>
            <a:headEnd/>
            <a:tailEnd/>
          </a:ln>
        </p:spPr>
        <p:txBody>
          <a:bodyPr>
            <a:spAutoFit/>
          </a:bodyPr>
          <a:lstStyle/>
          <a:p>
            <a:r>
              <a:rPr lang="en-US" b="1" dirty="0" smtClean="0"/>
              <a:t>PREPARATION</a:t>
            </a:r>
          </a:p>
          <a:p>
            <a:r>
              <a:rPr lang="en-US" dirty="0" smtClean="0"/>
              <a:t>Reflection </a:t>
            </a:r>
            <a:r>
              <a:rPr lang="en-US" dirty="0"/>
              <a:t>and planning </a:t>
            </a:r>
          </a:p>
        </p:txBody>
      </p:sp>
      <p:sp>
        <p:nvSpPr>
          <p:cNvPr id="19" name="Curved Left Arrow 18"/>
          <p:cNvSpPr>
            <a:spLocks noChangeArrowheads="1"/>
          </p:cNvSpPr>
          <p:nvPr/>
        </p:nvSpPr>
        <p:spPr bwMode="auto">
          <a:xfrm rot="-9241391">
            <a:off x="2425700" y="1632282"/>
            <a:ext cx="574675" cy="2163763"/>
          </a:xfrm>
          <a:prstGeom prst="curvedLeftArrow">
            <a:avLst>
              <a:gd name="adj1" fmla="val 24997"/>
              <a:gd name="adj2" fmla="val 49993"/>
              <a:gd name="adj3" fmla="val 25000"/>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endParaRPr lang="en-US">
              <a:latin typeface="Calibri" charset="0"/>
            </a:endParaRPr>
          </a:p>
        </p:txBody>
      </p:sp>
      <p:sp>
        <p:nvSpPr>
          <p:cNvPr id="20" name="Curved Left Arrow 19"/>
          <p:cNvSpPr>
            <a:spLocks noChangeArrowheads="1"/>
          </p:cNvSpPr>
          <p:nvPr/>
        </p:nvSpPr>
        <p:spPr bwMode="auto">
          <a:xfrm rot="5400000">
            <a:off x="4056856" y="3539663"/>
            <a:ext cx="725488" cy="3352800"/>
          </a:xfrm>
          <a:prstGeom prst="curvedLeftArrow">
            <a:avLst>
              <a:gd name="adj1" fmla="val 24990"/>
              <a:gd name="adj2" fmla="val 49980"/>
              <a:gd name="adj3" fmla="val 25000"/>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endParaRPr lang="en-US">
              <a:latin typeface="Calibri" charset="0"/>
            </a:endParaRPr>
          </a:p>
        </p:txBody>
      </p:sp>
      <p:sp>
        <p:nvSpPr>
          <p:cNvPr id="21" name="Curved Left Arrow 20"/>
          <p:cNvSpPr>
            <a:spLocks noChangeArrowheads="1"/>
          </p:cNvSpPr>
          <p:nvPr/>
        </p:nvSpPr>
        <p:spPr bwMode="auto">
          <a:xfrm rot="-1755930">
            <a:off x="5832475" y="1652920"/>
            <a:ext cx="590550" cy="2084387"/>
          </a:xfrm>
          <a:prstGeom prst="curvedLeftArrow">
            <a:avLst>
              <a:gd name="adj1" fmla="val 25017"/>
              <a:gd name="adj2" fmla="val 50051"/>
              <a:gd name="adj3" fmla="val 25000"/>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endParaRPr lang="en-US">
              <a:latin typeface="Calibri" charset="0"/>
            </a:endParaRPr>
          </a:p>
        </p:txBody>
      </p:sp>
      <p:sp>
        <p:nvSpPr>
          <p:cNvPr id="22" name="Curved Right Arrow 21"/>
          <p:cNvSpPr>
            <a:spLocks noChangeArrowheads="1"/>
          </p:cNvSpPr>
          <p:nvPr/>
        </p:nvSpPr>
        <p:spPr bwMode="auto">
          <a:xfrm rot="-5852648">
            <a:off x="1396206" y="4841414"/>
            <a:ext cx="676275" cy="2433638"/>
          </a:xfrm>
          <a:prstGeom prst="curvedRightArrow">
            <a:avLst>
              <a:gd name="adj1" fmla="val 24990"/>
              <a:gd name="adj2" fmla="val 49980"/>
              <a:gd name="adj3" fmla="val 25000"/>
            </a:avLst>
          </a:prstGeom>
          <a:solidFill>
            <a:srgbClr val="0B8022"/>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endParaRPr lang="en-US">
              <a:latin typeface="Calibri" charset="0"/>
            </a:endParaRPr>
          </a:p>
        </p:txBody>
      </p:sp>
      <p:sp>
        <p:nvSpPr>
          <p:cNvPr id="23" name="Curved Right Arrow 22"/>
          <p:cNvSpPr>
            <a:spLocks noChangeArrowheads="1"/>
          </p:cNvSpPr>
          <p:nvPr/>
        </p:nvSpPr>
        <p:spPr bwMode="auto">
          <a:xfrm rot="-5400000">
            <a:off x="6438900" y="4916819"/>
            <a:ext cx="852487" cy="2300288"/>
          </a:xfrm>
          <a:prstGeom prst="curvedRightArrow">
            <a:avLst>
              <a:gd name="adj1" fmla="val 25034"/>
              <a:gd name="adj2" fmla="val 50044"/>
              <a:gd name="adj3" fmla="val 25000"/>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a:endParaRPr lang="en-US">
              <a:latin typeface="Calibri" charset="0"/>
            </a:endParaRPr>
          </a:p>
        </p:txBody>
      </p:sp>
      <p:sp>
        <p:nvSpPr>
          <p:cNvPr id="20491" name="TextBox 23"/>
          <p:cNvSpPr txBox="1">
            <a:spLocks noChangeArrowheads="1"/>
          </p:cNvSpPr>
          <p:nvPr/>
        </p:nvSpPr>
        <p:spPr bwMode="auto">
          <a:xfrm>
            <a:off x="457200" y="5121607"/>
            <a:ext cx="1219200" cy="646113"/>
          </a:xfrm>
          <a:prstGeom prst="rect">
            <a:avLst/>
          </a:prstGeom>
          <a:noFill/>
          <a:ln w="9525">
            <a:noFill/>
            <a:miter lim="800000"/>
            <a:headEnd/>
            <a:tailEnd/>
          </a:ln>
        </p:spPr>
        <p:txBody>
          <a:bodyPr>
            <a:spAutoFit/>
          </a:bodyPr>
          <a:lstStyle/>
          <a:p>
            <a:r>
              <a:rPr lang="en-US"/>
              <a:t>Initial concept</a:t>
            </a:r>
          </a:p>
        </p:txBody>
      </p:sp>
      <p:sp>
        <p:nvSpPr>
          <p:cNvPr id="20492" name="TextBox 24"/>
          <p:cNvSpPr txBox="1">
            <a:spLocks noChangeArrowheads="1"/>
          </p:cNvSpPr>
          <p:nvPr/>
        </p:nvSpPr>
        <p:spPr bwMode="auto">
          <a:xfrm>
            <a:off x="7467600" y="5045407"/>
            <a:ext cx="1752600" cy="646331"/>
          </a:xfrm>
          <a:prstGeom prst="rect">
            <a:avLst/>
          </a:prstGeom>
          <a:noFill/>
          <a:ln w="9525">
            <a:noFill/>
            <a:miter lim="800000"/>
            <a:headEnd/>
            <a:tailEnd/>
          </a:ln>
        </p:spPr>
        <p:txBody>
          <a:bodyPr wrap="square">
            <a:spAutoFit/>
          </a:bodyPr>
          <a:lstStyle/>
          <a:p>
            <a:r>
              <a:rPr lang="en-US" dirty="0"/>
              <a:t>Next learning cycle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Title 1"/>
          <p:cNvSpPr>
            <a:spLocks noGrp="1"/>
          </p:cNvSpPr>
          <p:nvPr>
            <p:ph type="title"/>
          </p:nvPr>
        </p:nvSpPr>
        <p:spPr>
          <a:xfrm>
            <a:off x="457200" y="76200"/>
            <a:ext cx="8229600" cy="1143000"/>
          </a:xfrm>
        </p:spPr>
        <p:txBody>
          <a:bodyPr/>
          <a:lstStyle/>
          <a:p>
            <a:pPr eaLnBrk="1" hangingPunct="1"/>
            <a:r>
              <a:rPr lang="en-US" i="1" dirty="0" smtClean="0"/>
              <a:t>Preparation: Tools/Strategies</a:t>
            </a:r>
          </a:p>
        </p:txBody>
      </p:sp>
      <p:sp>
        <p:nvSpPr>
          <p:cNvPr id="65539" name="Content Placeholder 2"/>
          <p:cNvSpPr>
            <a:spLocks noGrp="1"/>
          </p:cNvSpPr>
          <p:nvPr>
            <p:ph idx="1"/>
          </p:nvPr>
        </p:nvSpPr>
        <p:spPr>
          <a:xfrm>
            <a:off x="381000" y="1417637"/>
            <a:ext cx="8229600" cy="5211763"/>
          </a:xfrm>
        </p:spPr>
        <p:txBody>
          <a:bodyPr>
            <a:normAutofit lnSpcReduction="10000"/>
          </a:bodyPr>
          <a:lstStyle/>
          <a:p>
            <a:pPr eaLnBrk="1" hangingPunct="1">
              <a:lnSpc>
                <a:spcPct val="80000"/>
              </a:lnSpc>
              <a:buFont typeface="Arial" charset="0"/>
              <a:buNone/>
            </a:pPr>
            <a:r>
              <a:rPr lang="en-US" sz="2900" dirty="0" smtClean="0">
                <a:latin typeface="Comic Sans MS" charset="0"/>
              </a:rPr>
              <a:t>Facilitate agreement about research and action goals through developing:</a:t>
            </a:r>
          </a:p>
          <a:p>
            <a:pPr eaLnBrk="1" hangingPunct="1">
              <a:lnSpc>
                <a:spcPct val="80000"/>
              </a:lnSpc>
              <a:buFont typeface="Arial" charset="0"/>
              <a:buNone/>
            </a:pPr>
            <a:endParaRPr lang="en-US" sz="2000" dirty="0" smtClean="0"/>
          </a:p>
          <a:p>
            <a:pPr eaLnBrk="1" hangingPunct="1">
              <a:lnSpc>
                <a:spcPct val="80000"/>
              </a:lnSpc>
            </a:pPr>
            <a:r>
              <a:rPr lang="en-US" sz="2500" dirty="0" smtClean="0"/>
              <a:t>Partnerships, to bring additional capabilities, resources and external motivation</a:t>
            </a:r>
          </a:p>
          <a:p>
            <a:pPr eaLnBrk="1" hangingPunct="1">
              <a:lnSpc>
                <a:spcPct val="80000"/>
              </a:lnSpc>
              <a:buNone/>
            </a:pPr>
            <a:endParaRPr lang="en-US" sz="2500" dirty="0" smtClean="0"/>
          </a:p>
          <a:p>
            <a:pPr eaLnBrk="1" hangingPunct="1">
              <a:lnSpc>
                <a:spcPct val="80000"/>
              </a:lnSpc>
            </a:pPr>
            <a:r>
              <a:rPr lang="en-US" sz="2500" dirty="0" smtClean="0"/>
              <a:t>Consider additional training- necessary skills</a:t>
            </a:r>
          </a:p>
          <a:p>
            <a:pPr eaLnBrk="1" hangingPunct="1">
              <a:lnSpc>
                <a:spcPct val="80000"/>
              </a:lnSpc>
              <a:buNone/>
            </a:pPr>
            <a:endParaRPr lang="en-US" sz="2500" dirty="0" smtClean="0"/>
          </a:p>
          <a:p>
            <a:pPr eaLnBrk="1" hangingPunct="1">
              <a:lnSpc>
                <a:spcPct val="80000"/>
              </a:lnSpc>
            </a:pPr>
            <a:r>
              <a:rPr lang="en-US" sz="2500" dirty="0" err="1" smtClean="0"/>
              <a:t>Workplans</a:t>
            </a:r>
            <a:r>
              <a:rPr lang="en-US" sz="2500" dirty="0" smtClean="0"/>
              <a:t>/MOAs- who, what, when</a:t>
            </a:r>
          </a:p>
          <a:p>
            <a:pPr eaLnBrk="1" hangingPunct="1">
              <a:lnSpc>
                <a:spcPct val="80000"/>
              </a:lnSpc>
            </a:pPr>
            <a:endParaRPr lang="en-US" sz="2500" dirty="0" smtClean="0"/>
          </a:p>
          <a:p>
            <a:pPr eaLnBrk="1" hangingPunct="1">
              <a:lnSpc>
                <a:spcPct val="80000"/>
              </a:lnSpc>
            </a:pPr>
            <a:r>
              <a:rPr lang="en-US" sz="2500" dirty="0" smtClean="0"/>
              <a:t>Clear roles, interdependence and shared vision are essential</a:t>
            </a:r>
          </a:p>
          <a:p>
            <a:pPr eaLnBrk="1" hangingPunct="1">
              <a:lnSpc>
                <a:spcPct val="80000"/>
              </a:lnSpc>
            </a:pPr>
            <a:endParaRPr lang="en-US" sz="2500" dirty="0" smtClean="0"/>
          </a:p>
          <a:p>
            <a:pPr eaLnBrk="1" hangingPunct="1">
              <a:lnSpc>
                <a:spcPct val="80000"/>
              </a:lnSpc>
            </a:pPr>
            <a:r>
              <a:rPr lang="en-US" sz="2500" dirty="0" smtClean="0"/>
              <a:t>Implementation and follow-through: </a:t>
            </a:r>
          </a:p>
          <a:p>
            <a:pPr lvl="1">
              <a:lnSpc>
                <a:spcPct val="80000"/>
              </a:lnSpc>
            </a:pPr>
            <a:r>
              <a:rPr lang="en-US" sz="1900" dirty="0" smtClean="0"/>
              <a:t>find “soldiers”, not just idea/influence people</a:t>
            </a:r>
          </a:p>
          <a:p>
            <a:pPr lvl="1">
              <a:lnSpc>
                <a:spcPct val="80000"/>
              </a:lnSpc>
              <a:buNone/>
            </a:pPr>
            <a:endParaRPr lang="en-US" sz="1900" dirty="0" smtClean="0"/>
          </a:p>
          <a:p>
            <a:pPr eaLnBrk="1" hangingPunct="1">
              <a:lnSpc>
                <a:spcPct val="80000"/>
              </a:lnSpc>
            </a:pPr>
            <a:r>
              <a:rPr lang="en-US" sz="2500" i="1" dirty="0" smtClean="0"/>
              <a:t>Communicate, communicate, </a:t>
            </a:r>
          </a:p>
          <a:p>
            <a:pPr eaLnBrk="1" hangingPunct="1">
              <a:lnSpc>
                <a:spcPct val="80000"/>
              </a:lnSpc>
              <a:buFont typeface="Arial" charset="0"/>
              <a:buNone/>
            </a:pPr>
            <a:r>
              <a:rPr lang="en-US" sz="2500" i="1" dirty="0" smtClean="0"/>
              <a:t>     communicate</a:t>
            </a:r>
            <a:r>
              <a:rPr lang="en-US" sz="2500" dirty="0" smtClean="0"/>
              <a:t>.</a:t>
            </a:r>
          </a:p>
          <a:p>
            <a:pPr eaLnBrk="1" hangingPunct="1">
              <a:lnSpc>
                <a:spcPct val="80000"/>
              </a:lnSpc>
            </a:pPr>
            <a:endParaRPr lang="en-US" sz="2500" dirty="0" smtClean="0"/>
          </a:p>
        </p:txBody>
      </p:sp>
      <p:pic>
        <p:nvPicPr>
          <p:cNvPr id="5" name="Picture 4" descr="DSC04636.jpg"/>
          <p:cNvPicPr>
            <a:picLocks noChangeAspect="1"/>
          </p:cNvPicPr>
          <p:nvPr/>
        </p:nvPicPr>
        <p:blipFill>
          <a:blip r:embed="rId3" cstate="print"/>
          <a:stretch>
            <a:fillRect/>
          </a:stretch>
        </p:blipFill>
        <p:spPr>
          <a:xfrm>
            <a:off x="6248400" y="4572000"/>
            <a:ext cx="2514600" cy="18859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Effect transition="in" filter="fade">
                                      <p:cBhvr>
                                        <p:cTn id="7" dur="2000"/>
                                        <p:tgtEl>
                                          <p:spTgt spid="655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5539">
                                            <p:txEl>
                                              <p:pRg st="2" end="2"/>
                                            </p:txEl>
                                          </p:spTgt>
                                        </p:tgtEl>
                                        <p:attrNameLst>
                                          <p:attrName>style.visibility</p:attrName>
                                        </p:attrNameLst>
                                      </p:cBhvr>
                                      <p:to>
                                        <p:strVal val="visible"/>
                                      </p:to>
                                    </p:set>
                                    <p:animEffect transition="in" filter="fade">
                                      <p:cBhvr>
                                        <p:cTn id="12" dur="2000"/>
                                        <p:tgtEl>
                                          <p:spTgt spid="6553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5539">
                                            <p:txEl>
                                              <p:pRg st="4" end="4"/>
                                            </p:txEl>
                                          </p:spTgt>
                                        </p:tgtEl>
                                        <p:attrNameLst>
                                          <p:attrName>style.visibility</p:attrName>
                                        </p:attrNameLst>
                                      </p:cBhvr>
                                      <p:to>
                                        <p:strVal val="visible"/>
                                      </p:to>
                                    </p:set>
                                    <p:animEffect transition="in" filter="fade">
                                      <p:cBhvr>
                                        <p:cTn id="17" dur="2000"/>
                                        <p:tgtEl>
                                          <p:spTgt spid="6553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5539">
                                            <p:txEl>
                                              <p:pRg st="6" end="6"/>
                                            </p:txEl>
                                          </p:spTgt>
                                        </p:tgtEl>
                                        <p:attrNameLst>
                                          <p:attrName>style.visibility</p:attrName>
                                        </p:attrNameLst>
                                      </p:cBhvr>
                                      <p:to>
                                        <p:strVal val="visible"/>
                                      </p:to>
                                    </p:set>
                                    <p:animEffect transition="in" filter="fade">
                                      <p:cBhvr>
                                        <p:cTn id="22" dur="2000"/>
                                        <p:tgtEl>
                                          <p:spTgt spid="65539">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5539">
                                            <p:txEl>
                                              <p:pRg st="8" end="8"/>
                                            </p:txEl>
                                          </p:spTgt>
                                        </p:tgtEl>
                                        <p:attrNameLst>
                                          <p:attrName>style.visibility</p:attrName>
                                        </p:attrNameLst>
                                      </p:cBhvr>
                                      <p:to>
                                        <p:strVal val="visible"/>
                                      </p:to>
                                    </p:set>
                                    <p:animEffect transition="in" filter="fade">
                                      <p:cBhvr>
                                        <p:cTn id="27" dur="2000"/>
                                        <p:tgtEl>
                                          <p:spTgt spid="65539">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5539">
                                            <p:txEl>
                                              <p:pRg st="10" end="10"/>
                                            </p:txEl>
                                          </p:spTgt>
                                        </p:tgtEl>
                                        <p:attrNameLst>
                                          <p:attrName>style.visibility</p:attrName>
                                        </p:attrNameLst>
                                      </p:cBhvr>
                                      <p:to>
                                        <p:strVal val="visible"/>
                                      </p:to>
                                    </p:set>
                                    <p:animEffect transition="in" filter="fade">
                                      <p:cBhvr>
                                        <p:cTn id="32" dur="2000"/>
                                        <p:tgtEl>
                                          <p:spTgt spid="65539">
                                            <p:txEl>
                                              <p:pRg st="10" end="1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5539">
                                            <p:txEl>
                                              <p:pRg st="11" end="11"/>
                                            </p:txEl>
                                          </p:spTgt>
                                        </p:tgtEl>
                                        <p:attrNameLst>
                                          <p:attrName>style.visibility</p:attrName>
                                        </p:attrNameLst>
                                      </p:cBhvr>
                                      <p:to>
                                        <p:strVal val="visible"/>
                                      </p:to>
                                    </p:set>
                                    <p:animEffect transition="in" filter="fade">
                                      <p:cBhvr>
                                        <p:cTn id="35" dur="2000"/>
                                        <p:tgtEl>
                                          <p:spTgt spid="65539">
                                            <p:txEl>
                                              <p:pRg st="11" end="1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65539">
                                            <p:txEl>
                                              <p:pRg st="13" end="13"/>
                                            </p:txEl>
                                          </p:spTgt>
                                        </p:tgtEl>
                                        <p:attrNameLst>
                                          <p:attrName>style.visibility</p:attrName>
                                        </p:attrNameLst>
                                      </p:cBhvr>
                                      <p:to>
                                        <p:strVal val="visible"/>
                                      </p:to>
                                    </p:set>
                                    <p:animEffect transition="in" filter="fade">
                                      <p:cBhvr>
                                        <p:cTn id="40" dur="2000"/>
                                        <p:tgtEl>
                                          <p:spTgt spid="65539">
                                            <p:txEl>
                                              <p:pRg st="13" end="13"/>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5539">
                                            <p:txEl>
                                              <p:pRg st="14" end="14"/>
                                            </p:txEl>
                                          </p:spTgt>
                                        </p:tgtEl>
                                        <p:attrNameLst>
                                          <p:attrName>style.visibility</p:attrName>
                                        </p:attrNameLst>
                                      </p:cBhvr>
                                      <p:to>
                                        <p:strVal val="visible"/>
                                      </p:to>
                                    </p:set>
                                    <p:animEffect transition="in" filter="fade">
                                      <p:cBhvr>
                                        <p:cTn id="43" dur="2000"/>
                                        <p:tgtEl>
                                          <p:spTgt spid="65539">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2355</TotalTime>
  <Words>1427</Words>
  <Application>Microsoft Macintosh PowerPoint</Application>
  <PresentationFormat>On-screen Show (4:3)</PresentationFormat>
  <Paragraphs>243</Paragraphs>
  <Slides>24</Slides>
  <Notes>18</Notes>
  <HiddenSlides>0</HiddenSlides>
  <MMClips>0</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Foundry</vt:lpstr>
      <vt:lpstr>Community-Based Participatory Research: Partnership for Change Initiative Training</vt:lpstr>
      <vt:lpstr>Objectives of this Training</vt:lpstr>
      <vt:lpstr>Slide 3</vt:lpstr>
      <vt:lpstr>A few related terms…</vt:lpstr>
      <vt:lpstr>The PAR Cycle</vt:lpstr>
      <vt:lpstr>Slide 6</vt:lpstr>
      <vt:lpstr>CPAR in Practice</vt:lpstr>
      <vt:lpstr>The PAR Cycle</vt:lpstr>
      <vt:lpstr>Preparation: Tools/Strategies</vt:lpstr>
      <vt:lpstr>Define Indicators of Success… TOGETHER!</vt:lpstr>
      <vt:lpstr>Identify Community: Tool Determine “Key Informants/Influencers”</vt:lpstr>
      <vt:lpstr>Understand Community: Community Assessment Tool</vt:lpstr>
      <vt:lpstr>Research &amp; Action:  Key Considerations</vt:lpstr>
      <vt:lpstr>Research &amp; Action</vt:lpstr>
      <vt:lpstr>Research Tools: Methods</vt:lpstr>
      <vt:lpstr>Reflection &amp; Evaluation: Tools</vt:lpstr>
      <vt:lpstr>Evaluate Indicators of Success… TOGETHER!</vt:lpstr>
      <vt:lpstr>Don’t forget to Celebrate!</vt:lpstr>
      <vt:lpstr>Small Group Discussion</vt:lpstr>
      <vt:lpstr>CPAR Reality Check: Divergence of Concepts and Practices</vt:lpstr>
      <vt:lpstr>Slide 21</vt:lpstr>
      <vt:lpstr>Slide 22</vt:lpstr>
      <vt:lpstr>Resources</vt:lpstr>
      <vt:lpstr>Resources: Books</vt:lpstr>
    </vt:vector>
  </TitlesOfParts>
  <Company>University of Vermont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CPAR in practice</dc:title>
  <dc:creator>Lini Wollenberg</dc:creator>
  <cp:lastModifiedBy>Alan Tinkler</cp:lastModifiedBy>
  <cp:revision>151</cp:revision>
  <dcterms:created xsi:type="dcterms:W3CDTF">2012-10-17T17:30:20Z</dcterms:created>
  <dcterms:modified xsi:type="dcterms:W3CDTF">2012-10-17T17:30:38Z</dcterms:modified>
</cp:coreProperties>
</file>